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78" r:id="rId3"/>
    <p:sldId id="270" r:id="rId4"/>
    <p:sldId id="265" r:id="rId5"/>
    <p:sldId id="266" r:id="rId6"/>
    <p:sldId id="257" r:id="rId7"/>
    <p:sldId id="258" r:id="rId8"/>
    <p:sldId id="259" r:id="rId9"/>
    <p:sldId id="260" r:id="rId10"/>
    <p:sldId id="284" r:id="rId11"/>
    <p:sldId id="262" r:id="rId12"/>
    <p:sldId id="267" r:id="rId13"/>
    <p:sldId id="271" r:id="rId14"/>
    <p:sldId id="272" r:id="rId15"/>
    <p:sldId id="275" r:id="rId16"/>
    <p:sldId id="273" r:id="rId17"/>
    <p:sldId id="276" r:id="rId18"/>
    <p:sldId id="274" r:id="rId19"/>
    <p:sldId id="277" r:id="rId20"/>
  </p:sldIdLst>
  <p:sldSz cx="9144000" cy="5143500" type="screen16x9"/>
  <p:notesSz cx="6858000" cy="9144000"/>
  <p:embeddedFontLst>
    <p:embeddedFont>
      <p:font typeface="Atomic Age" panose="020B0604020202020204" charset="0"/>
      <p:regular r:id="rId22"/>
    </p:embeddedFont>
    <p:embeddedFont>
      <p:font typeface="Consolas" panose="020B0609020204030204" pitchFamily="49" charset="0"/>
      <p:regular r:id="rId23"/>
      <p:bold r:id="rId24"/>
      <p:italic r:id="rId25"/>
      <p:boldItalic r:id="rId26"/>
    </p:embeddedFont>
    <p:embeddedFont>
      <p:font typeface="Inter" panose="02000503000000020004" pitchFamily="2" charset="0"/>
      <p:regular r:id="rId27"/>
      <p:bold r:id="rId28"/>
    </p:embeddedFont>
    <p:embeddedFont>
      <p:font typeface="Space Mono"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a:srgbClr val="EFEFEF"/>
    <a:srgbClr val="B4FBDF"/>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788" autoAdjust="0"/>
  </p:normalViewPr>
  <p:slideViewPr>
    <p:cSldViewPr snapToGrid="0">
      <p:cViewPr varScale="1">
        <p:scale>
          <a:sx n="116" d="100"/>
          <a:sy n="116" d="100"/>
        </p:scale>
        <p:origin x="74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MVPTGNGiI-4"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Note: Italicized text is meant as commentary/instruction. Unitalicized text is meant to be spoken directly.</a:t>
            </a:r>
            <a:endParaRPr i="1"/>
          </a:p>
          <a:p>
            <a:pPr marL="0" lvl="0" indent="0" algn="l" rtl="0">
              <a:spcBef>
                <a:spcPts val="0"/>
              </a:spcBef>
              <a:spcAft>
                <a:spcPts val="0"/>
              </a:spcAft>
              <a:buNone/>
            </a:pPr>
            <a:endParaRPr i="1"/>
          </a:p>
          <a:p>
            <a:pPr marL="0" lvl="0" indent="0" algn="l" rtl="0">
              <a:spcBef>
                <a:spcPts val="0"/>
              </a:spcBef>
              <a:spcAft>
                <a:spcPts val="0"/>
              </a:spcAft>
              <a:buNone/>
            </a:pPr>
            <a:r>
              <a:rPr lang="en" i="1" u="sng"/>
              <a:t>Activity Preparation</a:t>
            </a:r>
            <a:endParaRPr i="1" u="sng"/>
          </a:p>
          <a:p>
            <a:pPr marL="0" lvl="0" indent="0" algn="l" rtl="0">
              <a:spcBef>
                <a:spcPts val="0"/>
              </a:spcBef>
              <a:spcAft>
                <a:spcPts val="0"/>
              </a:spcAft>
              <a:buNone/>
            </a:pPr>
            <a:r>
              <a:rPr lang="en" i="1"/>
              <a:t>Play some music in the background, like this: </a:t>
            </a:r>
            <a:r>
              <a:rPr lang="en" i="1" u="sng">
                <a:solidFill>
                  <a:schemeClr val="hlink"/>
                </a:solidFill>
                <a:hlinkClick r:id="rId3"/>
              </a:rPr>
              <a:t>https://www.youtube.com/watch?v=MVPTGNGiI-4</a:t>
            </a:r>
            <a:endParaRPr i="1"/>
          </a:p>
          <a:p>
            <a:pPr marL="0" lvl="0" indent="0" algn="l" rtl="0">
              <a:spcBef>
                <a:spcPts val="0"/>
              </a:spcBef>
              <a:spcAft>
                <a:spcPts val="0"/>
              </a:spcAft>
              <a:buNone/>
            </a:pPr>
            <a:r>
              <a:rPr lang="en" i="1"/>
              <a:t>Welcome the students as they arrive</a:t>
            </a:r>
            <a:endParaRPr i="1"/>
          </a:p>
          <a:p>
            <a:pPr marL="0" lvl="0" indent="0" algn="l" rtl="0">
              <a:spcBef>
                <a:spcPts val="0"/>
              </a:spcBef>
              <a:spcAft>
                <a:spcPts val="0"/>
              </a:spcAft>
              <a:buNone/>
            </a:pPr>
            <a:r>
              <a:rPr lang="en" i="1"/>
              <a:t>Once everyone is seated, cut the music</a:t>
            </a:r>
            <a:endParaRPr i="1"/>
          </a:p>
          <a:p>
            <a:pPr marL="0" lvl="0" indent="0" algn="l" rtl="0">
              <a:spcBef>
                <a:spcPts val="0"/>
              </a:spcBef>
              <a:spcAft>
                <a:spcPts val="0"/>
              </a:spcAft>
              <a:buNone/>
            </a:pPr>
            <a:r>
              <a:rPr lang="en" i="1"/>
              <a:t>Introduce yourselves and provide a little background</a:t>
            </a:r>
            <a:endParaRPr i="1"/>
          </a:p>
          <a:p>
            <a:pPr marL="0" lvl="0" indent="0" algn="l" rtl="0">
              <a:spcBef>
                <a:spcPts val="0"/>
              </a:spcBef>
              <a:spcAft>
                <a:spcPts val="0"/>
              </a:spcAft>
              <a:buNone/>
            </a:pPr>
            <a:r>
              <a:rPr lang="en" i="1"/>
              <a:t>Move to the next slide</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19ea49c596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19ea49c596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are also going to use CSS to add style to our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CSS is a language that lets you customize styles.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It stands for Cascading Stylesheets.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You can change the appearance of almost anything on your website, including colors, fonts, and sizing. </a:t>
            </a:r>
            <a:r>
              <a:rPr lang="en" i="1">
                <a:solidFill>
                  <a:schemeClr val="dk1"/>
                </a:solidFill>
              </a:rPr>
              <a:t>Click.</a:t>
            </a:r>
            <a:endParaRPr/>
          </a:p>
          <a:p>
            <a:pPr marL="0" lvl="0" indent="0" algn="l" rtl="0">
              <a:spcBef>
                <a:spcPts val="0"/>
              </a:spcBef>
              <a:spcAft>
                <a:spcPts val="0"/>
              </a:spcAft>
              <a:buNone/>
            </a:pPr>
            <a:endParaRPr/>
          </a:p>
          <a:p>
            <a:pPr marL="0" lvl="0" indent="0" algn="l" rtl="0">
              <a:spcBef>
                <a:spcPts val="0"/>
              </a:spcBef>
              <a:spcAft>
                <a:spcPts val="0"/>
              </a:spcAft>
              <a:buNone/>
            </a:pPr>
            <a:r>
              <a:rPr lang="en"/>
              <a:t>If HTML is the body of a website, CSS is kind of like the clothing it wears - it won’t change the actual content, but it can change how it is presented.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let’s get coding! Where exactly will we be coding?</a:t>
            </a:r>
          </a:p>
        </p:txBody>
      </p:sp>
    </p:spTree>
    <p:extLst>
      <p:ext uri="{BB962C8B-B14F-4D97-AF65-F5344CB8AC3E}">
        <p14:creationId xmlns:p14="http://schemas.microsoft.com/office/powerpoint/2010/main" val="17574591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0" dirty="0"/>
              <a:t>Now let’s do it! </a:t>
            </a:r>
            <a:r>
              <a:rPr lang="en-US" i="1" dirty="0"/>
              <a:t>Click.</a:t>
            </a:r>
            <a:endParaRPr lang="en-US" i="0" dirty="0"/>
          </a:p>
          <a:p>
            <a:pPr marL="158750" indent="0">
              <a:buNone/>
            </a:pPr>
            <a:endParaRPr lang="en-US" i="0" dirty="0"/>
          </a:p>
          <a:p>
            <a:pPr marL="158750" indent="0">
              <a:buNone/>
            </a:pPr>
            <a:r>
              <a:rPr lang="en-US" i="0" dirty="0"/>
              <a:t>Go back to the lesson homepage. </a:t>
            </a:r>
            <a:r>
              <a:rPr lang="en-US" i="1" dirty="0"/>
              <a:t>Click.</a:t>
            </a:r>
          </a:p>
          <a:p>
            <a:pPr marL="158750" indent="0">
              <a:buNone/>
            </a:pPr>
            <a:endParaRPr lang="en-US" i="0" dirty="0"/>
          </a:p>
          <a:p>
            <a:pPr marL="158750" indent="0">
              <a:buNone/>
            </a:pPr>
            <a:r>
              <a:rPr lang="en-US" i="0" dirty="0"/>
              <a:t>Under where it says “Code-Along” click the link! </a:t>
            </a:r>
            <a:r>
              <a:rPr lang="en-US" i="1" dirty="0"/>
              <a:t>Click.</a:t>
            </a:r>
            <a:endParaRPr lang="en-US" i="0" dirty="0"/>
          </a:p>
          <a:p>
            <a:pPr marL="158750" indent="0">
              <a:buNone/>
            </a:pPr>
            <a:endParaRPr lang="en-US" i="0" dirty="0"/>
          </a:p>
          <a:p>
            <a:pPr marL="158750" indent="0">
              <a:buNone/>
            </a:pPr>
            <a:r>
              <a:rPr lang="en-US" i="0" dirty="0"/>
              <a:t>Make sure to open the preview pane. The preview should appear on the right. </a:t>
            </a:r>
            <a:r>
              <a:rPr lang="en-US" i="1" dirty="0"/>
              <a:t>Click.</a:t>
            </a:r>
            <a:endParaRPr lang="en-US" i="0" dirty="0"/>
          </a:p>
          <a:p>
            <a:pPr marL="158750" indent="0">
              <a:buNone/>
            </a:pPr>
            <a:endParaRPr lang="en-US" i="0" dirty="0"/>
          </a:p>
          <a:p>
            <a:pPr marL="158750" indent="0">
              <a:buNone/>
            </a:pPr>
            <a:r>
              <a:rPr lang="en-US" i="0" dirty="0"/>
              <a:t>Now for your first task… try to change the name on the website so it reflects </a:t>
            </a:r>
            <a:r>
              <a:rPr lang="en-US" b="1" i="0" dirty="0"/>
              <a:t>your</a:t>
            </a:r>
            <a:r>
              <a:rPr lang="en-US" b="0" i="0" dirty="0"/>
              <a:t> name!</a:t>
            </a:r>
          </a:p>
          <a:p>
            <a:pPr marL="158750" indent="0">
              <a:buNone/>
            </a:pPr>
            <a:endParaRPr lang="en-US" b="0" i="0" dirty="0"/>
          </a:p>
          <a:p>
            <a:pPr marL="158750" indent="0">
              <a:buNone/>
            </a:pPr>
            <a:r>
              <a:rPr lang="en-US" b="0" i="1" dirty="0"/>
              <a:t>Continue the code-along following the guide.</a:t>
            </a:r>
            <a:endParaRPr lang="en-US" i="1" dirty="0"/>
          </a:p>
        </p:txBody>
      </p:sp>
    </p:spTree>
    <p:extLst>
      <p:ext uri="{BB962C8B-B14F-4D97-AF65-F5344CB8AC3E}">
        <p14:creationId xmlns:p14="http://schemas.microsoft.com/office/powerpoint/2010/main" val="1906677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Direct the students to the Customization guide. It shows some other cool things that are possible with HTML and CSS.</a:t>
            </a:r>
          </a:p>
        </p:txBody>
      </p:sp>
    </p:spTree>
    <p:extLst>
      <p:ext uri="{BB962C8B-B14F-4D97-AF65-F5344CB8AC3E}">
        <p14:creationId xmlns:p14="http://schemas.microsoft.com/office/powerpoint/2010/main" val="18956127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Show students how to share their sites.</a:t>
            </a:r>
          </a:p>
        </p:txBody>
      </p:sp>
    </p:spTree>
    <p:extLst>
      <p:ext uri="{BB962C8B-B14F-4D97-AF65-F5344CB8AC3E}">
        <p14:creationId xmlns:p14="http://schemas.microsoft.com/office/powerpoint/2010/main" val="30151128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camp with the Blooket.</a:t>
            </a:r>
          </a:p>
        </p:txBody>
      </p:sp>
    </p:spTree>
    <p:extLst>
      <p:ext uri="{BB962C8B-B14F-4D97-AF65-F5344CB8AC3E}">
        <p14:creationId xmlns:p14="http://schemas.microsoft.com/office/powerpoint/2010/main" val="1583511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End the camp with the Blooket.</a:t>
            </a:r>
          </a:p>
        </p:txBody>
      </p:sp>
    </p:spTree>
    <p:extLst>
      <p:ext uri="{BB962C8B-B14F-4D97-AF65-F5344CB8AC3E}">
        <p14:creationId xmlns:p14="http://schemas.microsoft.com/office/powerpoint/2010/main" val="1769055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Make sure all instructors introduce themselves.</a:t>
            </a:r>
          </a:p>
        </p:txBody>
      </p:sp>
    </p:spTree>
    <p:extLst>
      <p:ext uri="{BB962C8B-B14F-4D97-AF65-F5344CB8AC3E}">
        <p14:creationId xmlns:p14="http://schemas.microsoft.com/office/powerpoint/2010/main" val="121396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Here’s what we’ll be doing tonight!</a:t>
            </a:r>
          </a:p>
        </p:txBody>
      </p:sp>
    </p:spTree>
    <p:extLst>
      <p:ext uri="{BB962C8B-B14F-4D97-AF65-F5344CB8AC3E}">
        <p14:creationId xmlns:p14="http://schemas.microsoft.com/office/powerpoint/2010/main" val="2592474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i="1" dirty="0"/>
              <a:t>Introduce the icebreaker activity. Walk the students through each step, and make sure they all submit the form. View the responses, filter for the current room, and have each student introduce themselves and their color scheme.</a:t>
            </a:r>
          </a:p>
        </p:txBody>
      </p:sp>
    </p:spTree>
    <p:extLst>
      <p:ext uri="{BB962C8B-B14F-4D97-AF65-F5344CB8AC3E}">
        <p14:creationId xmlns:p14="http://schemas.microsoft.com/office/powerpoint/2010/main" val="15409306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Now it’s time to get into </a:t>
            </a:r>
            <a:r>
              <a:rPr lang="en-US"/>
              <a:t>the presentation.</a:t>
            </a:r>
            <a:endParaRPr lang="en-US" dirty="0"/>
          </a:p>
        </p:txBody>
      </p:sp>
    </p:spTree>
    <p:extLst>
      <p:ext uri="{BB962C8B-B14F-4D97-AF65-F5344CB8AC3E}">
        <p14:creationId xmlns:p14="http://schemas.microsoft.com/office/powerpoint/2010/main" val="1826630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9ea49c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9ea49c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Raise your hand if you’ve been to a website. Hopefully everybody has. </a:t>
            </a:r>
            <a:r>
              <a:rPr lang="en" b="1"/>
              <a:t>What websites have you visited? Does anyone know how websites are made?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19ea49c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19ea49c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take a look at an example. </a:t>
            </a:r>
            <a:r>
              <a:rPr lang="en" b="1"/>
              <a:t>Has anyone been to Wikipedia before?</a:t>
            </a:r>
            <a:r>
              <a:rPr lang="en"/>
              <a:t> We are going to visit a Wikipedia page, and take a look at the code that builds it. </a:t>
            </a:r>
            <a:r>
              <a:rPr lang="en" b="1"/>
              <a:t>Can anyone name a movie?</a:t>
            </a:r>
            <a:endParaRPr/>
          </a:p>
          <a:p>
            <a:pPr marL="0" lvl="0" indent="0" algn="l" rtl="0">
              <a:spcBef>
                <a:spcPts val="0"/>
              </a:spcBef>
              <a:spcAft>
                <a:spcPts val="0"/>
              </a:spcAft>
              <a:buNone/>
            </a:pPr>
            <a:endParaRPr/>
          </a:p>
          <a:p>
            <a:pPr marL="0" lvl="0" indent="0" algn="l" rtl="0">
              <a:spcBef>
                <a:spcPts val="0"/>
              </a:spcBef>
              <a:spcAft>
                <a:spcPts val="0"/>
              </a:spcAft>
              <a:buNone/>
            </a:pPr>
            <a:r>
              <a:rPr lang="en" i="1"/>
              <a:t>Go to the Wikipedia page for a movie (or TV show, or music artist, or anything else), and follow the instructions on the slide. When viewing the source, explain that all the text is HTML code, and that the web browser (Google Chrome) interprets the code and makes it into a nice website. More info on the next slide.</a:t>
            </a:r>
            <a:endParaRPr i="1"/>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19ea49c59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19ea49c59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Does anyone know what HTML is?</a:t>
            </a:r>
            <a:r>
              <a:rPr lang="en"/>
              <a:t>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It stands for HyperText Markup Language.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You can use it to build websites. </a:t>
            </a:r>
            <a:r>
              <a:rPr lang="en" i="1"/>
              <a:t>Click.</a:t>
            </a:r>
            <a:endParaRPr i="1"/>
          </a:p>
          <a:p>
            <a:pPr marL="0" lvl="0" indent="0" algn="l" rtl="0">
              <a:spcBef>
                <a:spcPts val="0"/>
              </a:spcBef>
              <a:spcAft>
                <a:spcPts val="0"/>
              </a:spcAft>
              <a:buNone/>
            </a:pPr>
            <a:endParaRPr/>
          </a:p>
          <a:p>
            <a:pPr marL="0" lvl="0" indent="0" algn="l" rtl="0">
              <a:spcBef>
                <a:spcPts val="0"/>
              </a:spcBef>
              <a:spcAft>
                <a:spcPts val="0"/>
              </a:spcAft>
              <a:buNone/>
            </a:pPr>
            <a:r>
              <a:rPr lang="en"/>
              <a:t>As we saw, web browsers like Chrome take all that garbled mess of code and turn it into a nice looking website!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19ea49c59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19ea49c59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Now let’s talk a bit about HTML elements. </a:t>
            </a:r>
            <a:r>
              <a:rPr lang="en" b="1"/>
              <a:t>Can anyone tell me something you’ve seen on a website before?</a:t>
            </a:r>
            <a:r>
              <a:rPr lang="en"/>
              <a:t> </a:t>
            </a:r>
            <a:r>
              <a:rPr lang="en" i="1"/>
              <a:t>Click.</a:t>
            </a:r>
            <a:endParaRPr/>
          </a:p>
          <a:p>
            <a:pPr marL="0" lvl="0" indent="0" algn="l" rtl="0">
              <a:spcBef>
                <a:spcPts val="0"/>
              </a:spcBef>
              <a:spcAft>
                <a:spcPts val="0"/>
              </a:spcAft>
              <a:buNone/>
            </a:pPr>
            <a:endParaRPr/>
          </a:p>
          <a:p>
            <a:pPr marL="0" lvl="0" indent="0" algn="l" rtl="0">
              <a:spcBef>
                <a:spcPts val="0"/>
              </a:spcBef>
              <a:spcAft>
                <a:spcPts val="0"/>
              </a:spcAft>
              <a:buNone/>
            </a:pPr>
            <a:r>
              <a:rPr lang="en"/>
              <a:t>Some examples are text, links, pictures, and videos. </a:t>
            </a:r>
            <a:r>
              <a:rPr lang="en" i="1"/>
              <a:t>Click</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All of these things are examples of HTML elements. Elements are the building blocks of a website, and we will learn how to use some different ones to create different components on a site.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EFEFEF"/>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Atomic Age"/>
              <a:buNone/>
              <a:defRPr sz="5200">
                <a:latin typeface="Atomic Age"/>
                <a:ea typeface="Atomic Age"/>
                <a:cs typeface="Atomic Age"/>
                <a:sym typeface="Atomic Ag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Space Mono"/>
              <a:buNone/>
              <a:defRPr sz="2800">
                <a:latin typeface="Space Mono"/>
                <a:ea typeface="Space Mono"/>
                <a:cs typeface="Space Mono"/>
                <a:sym typeface="Space Mon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Font typeface="Atomic Age"/>
              <a:buNone/>
              <a:defRPr sz="3600">
                <a:latin typeface="Atomic Age"/>
                <a:ea typeface="Atomic Age"/>
                <a:cs typeface="Atomic Age"/>
                <a:sym typeface="Atomic Ag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Font typeface="Space Mono"/>
              <a:buChar char="●"/>
              <a:defRPr>
                <a:latin typeface="Space Mono"/>
                <a:ea typeface="Space Mono"/>
                <a:cs typeface="Space Mono"/>
                <a:sym typeface="Space Mono"/>
              </a:defRPr>
            </a:lvl1pPr>
            <a:lvl2pPr marL="914400" lvl="1" indent="-317500">
              <a:spcBef>
                <a:spcPts val="0"/>
              </a:spcBef>
              <a:spcAft>
                <a:spcPts val="0"/>
              </a:spcAft>
              <a:buSzPts val="1400"/>
              <a:buFont typeface="Space Mono"/>
              <a:buChar char="○"/>
              <a:defRPr>
                <a:latin typeface="Space Mono"/>
                <a:ea typeface="Space Mono"/>
                <a:cs typeface="Space Mono"/>
                <a:sym typeface="Space Mono"/>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Font typeface="Atomic Age"/>
              <a:buNone/>
              <a:defRPr>
                <a:latin typeface="Atomic Age"/>
                <a:ea typeface="Atomic Age"/>
                <a:cs typeface="Atomic Age"/>
                <a:sym typeface="Atomic Ag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Font typeface="Atomic Age"/>
              <a:buNone/>
              <a:defRPr sz="2400">
                <a:latin typeface="Atomic Age"/>
                <a:ea typeface="Atomic Age"/>
                <a:cs typeface="Atomic Age"/>
                <a:sym typeface="Atomic Ag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Font typeface="Atomic Age"/>
              <a:buNone/>
              <a:defRPr sz="4800">
                <a:latin typeface="Atomic Age"/>
                <a:ea typeface="Atomic Age"/>
                <a:cs typeface="Atomic Age"/>
                <a:sym typeface="Atomic Ag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Space Mono"/>
              <a:buNone/>
              <a:defRPr>
                <a:latin typeface="Space Mono"/>
                <a:ea typeface="Space Mono"/>
                <a:cs typeface="Space Mono"/>
                <a:sym typeface="Space Mono"/>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2001:_A_Space_Odyssey_(film)"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119075" y="0"/>
            <a:ext cx="5025000" cy="27735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sz="8200" b="1"/>
              <a:t>W E L C O M E</a:t>
            </a:r>
            <a:endParaRPr sz="8200" b="1"/>
          </a:p>
        </p:txBody>
      </p:sp>
      <p:sp>
        <p:nvSpPr>
          <p:cNvPr id="55" name="Google Shape;55;p13"/>
          <p:cNvSpPr txBox="1">
            <a:spLocks noGrp="1"/>
          </p:cNvSpPr>
          <p:nvPr>
            <p:ph type="subTitle" idx="1"/>
          </p:nvPr>
        </p:nvSpPr>
        <p:spPr>
          <a:xfrm>
            <a:off x="4119075" y="3027775"/>
            <a:ext cx="5025000" cy="116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hy-tech camp:</a:t>
            </a:r>
          </a:p>
          <a:p>
            <a:pPr marL="0" lvl="0" indent="0" algn="ctr" rtl="0">
              <a:spcBef>
                <a:spcPts val="0"/>
              </a:spcBef>
              <a:spcAft>
                <a:spcPts val="0"/>
              </a:spcAft>
              <a:buNone/>
            </a:pPr>
            <a:r>
              <a:rPr lang="en" b="1" dirty="0"/>
              <a:t>building websites</a:t>
            </a:r>
            <a:endParaRPr b="1" dirty="0"/>
          </a:p>
        </p:txBody>
      </p:sp>
      <p:pic>
        <p:nvPicPr>
          <p:cNvPr id="56" name="Google Shape;56;p13"/>
          <p:cNvPicPr preferRelativeResize="0"/>
          <p:nvPr/>
        </p:nvPicPr>
        <p:blipFill>
          <a:blip r:embed="rId3">
            <a:alphaModFix/>
          </a:blip>
          <a:stretch>
            <a:fillRect/>
          </a:stretch>
        </p:blipFill>
        <p:spPr>
          <a:xfrm>
            <a:off x="0" y="0"/>
            <a:ext cx="4119077"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56A0612-ACF9-B51C-EF88-FD08D6C94617}"/>
              </a:ext>
            </a:extLst>
          </p:cNvPr>
          <p:cNvSpPr/>
          <p:nvPr/>
        </p:nvSpPr>
        <p:spPr>
          <a:xfrm>
            <a:off x="2290751" y="1376899"/>
            <a:ext cx="4356540" cy="612251"/>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C7716CA-0422-35B5-A5A1-78C141F2420C}"/>
              </a:ext>
            </a:extLst>
          </p:cNvPr>
          <p:cNvSpPr/>
          <p:nvPr/>
        </p:nvSpPr>
        <p:spPr>
          <a:xfrm>
            <a:off x="6647291" y="1383526"/>
            <a:ext cx="1661822" cy="612251"/>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FA9873C-664E-7050-BBB8-801D953AD435}"/>
              </a:ext>
            </a:extLst>
          </p:cNvPr>
          <p:cNvSpPr/>
          <p:nvPr/>
        </p:nvSpPr>
        <p:spPr>
          <a:xfrm>
            <a:off x="1922615" y="1415332"/>
            <a:ext cx="368136"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EFF1442-D6E0-A588-7E16-C31D44A72BE9}"/>
              </a:ext>
            </a:extLst>
          </p:cNvPr>
          <p:cNvSpPr/>
          <p:nvPr/>
        </p:nvSpPr>
        <p:spPr>
          <a:xfrm>
            <a:off x="914399" y="1415332"/>
            <a:ext cx="405517" cy="540689"/>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D2350BE-1CC4-2418-5BD2-FA1BD22219F3}"/>
              </a:ext>
            </a:extLst>
          </p:cNvPr>
          <p:cNvSpPr/>
          <p:nvPr/>
        </p:nvSpPr>
        <p:spPr>
          <a:xfrm>
            <a:off x="914399" y="1367623"/>
            <a:ext cx="1376352" cy="612251"/>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667219-9F6B-F138-795F-1F806AA2750B}"/>
              </a:ext>
            </a:extLst>
          </p:cNvPr>
          <p:cNvSpPr>
            <a:spLocks noGrp="1"/>
          </p:cNvSpPr>
          <p:nvPr>
            <p:ph type="title"/>
          </p:nvPr>
        </p:nvSpPr>
        <p:spPr/>
        <p:txBody>
          <a:bodyPr>
            <a:normAutofit fontScale="90000"/>
          </a:bodyPr>
          <a:lstStyle/>
          <a:p>
            <a:r>
              <a:rPr lang="en-US" dirty="0"/>
              <a:t>Our First HTML Element: A Header</a:t>
            </a:r>
          </a:p>
        </p:txBody>
      </p:sp>
      <p:sp>
        <p:nvSpPr>
          <p:cNvPr id="3" name="Text Placeholder 2">
            <a:extLst>
              <a:ext uri="{FF2B5EF4-FFF2-40B4-BE49-F238E27FC236}">
                <a16:creationId xmlns:a16="http://schemas.microsoft.com/office/drawing/2014/main" id="{3C4DA04C-9BCE-D801-638C-CF362B097A4C}"/>
              </a:ext>
            </a:extLst>
          </p:cNvPr>
          <p:cNvSpPr>
            <a:spLocks noGrp="1"/>
          </p:cNvSpPr>
          <p:nvPr>
            <p:ph type="body" idx="1"/>
          </p:nvPr>
        </p:nvSpPr>
        <p:spPr>
          <a:xfrm>
            <a:off x="311700" y="1152475"/>
            <a:ext cx="8520600" cy="1177257"/>
          </a:xfrm>
        </p:spPr>
        <p:txBody>
          <a:bodyPr>
            <a:normAutofit/>
          </a:bodyPr>
          <a:lstStyle/>
          <a:p>
            <a:pPr marL="114300" indent="0" algn="ctr">
              <a:buNone/>
            </a:pPr>
            <a:r>
              <a:rPr lang="en-US" sz="4800" dirty="0">
                <a:solidFill>
                  <a:schemeClr val="accent1"/>
                </a:solidFill>
                <a:latin typeface="Consolas" panose="020B0609020204030204" pitchFamily="49" charset="0"/>
              </a:rPr>
              <a:t>&lt;h1&gt;</a:t>
            </a:r>
            <a:r>
              <a:rPr lang="en-US" sz="4800" dirty="0">
                <a:latin typeface="Consolas" panose="020B0609020204030204" pitchFamily="49" charset="0"/>
              </a:rPr>
              <a:t>Mel’s Website</a:t>
            </a:r>
            <a:r>
              <a:rPr lang="en-US" sz="4800" dirty="0">
                <a:solidFill>
                  <a:schemeClr val="accent1"/>
                </a:solidFill>
                <a:latin typeface="Consolas" panose="020B0609020204030204" pitchFamily="49" charset="0"/>
              </a:rPr>
              <a:t>&lt;/h1&gt;</a:t>
            </a:r>
          </a:p>
        </p:txBody>
      </p:sp>
      <p:cxnSp>
        <p:nvCxnSpPr>
          <p:cNvPr id="6" name="Straight Arrow Connector 5">
            <a:extLst>
              <a:ext uri="{FF2B5EF4-FFF2-40B4-BE49-F238E27FC236}">
                <a16:creationId xmlns:a16="http://schemas.microsoft.com/office/drawing/2014/main" id="{A6623F99-D7EF-16F8-0203-0E2499EBF3CB}"/>
              </a:ext>
            </a:extLst>
          </p:cNvPr>
          <p:cNvCxnSpPr>
            <a:cxnSpLocks/>
            <a:stCxn id="13" idx="0"/>
          </p:cNvCxnSpPr>
          <p:nvPr/>
        </p:nvCxnSpPr>
        <p:spPr>
          <a:xfrm flipH="1" flipV="1">
            <a:off x="1099875" y="1995777"/>
            <a:ext cx="118661" cy="460331"/>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6EDB45E-4E30-0178-3A26-8733377F7524}"/>
              </a:ext>
            </a:extLst>
          </p:cNvPr>
          <p:cNvCxnSpPr>
            <a:cxnSpLocks/>
            <a:stCxn id="13" idx="0"/>
          </p:cNvCxnSpPr>
          <p:nvPr/>
        </p:nvCxnSpPr>
        <p:spPr>
          <a:xfrm flipV="1">
            <a:off x="1218536" y="1994454"/>
            <a:ext cx="880390" cy="46165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536BE0B6-1E2F-EFE8-1BB7-AFACDBB43AD4}"/>
              </a:ext>
            </a:extLst>
          </p:cNvPr>
          <p:cNvSpPr/>
          <p:nvPr/>
        </p:nvSpPr>
        <p:spPr>
          <a:xfrm>
            <a:off x="311699" y="2456108"/>
            <a:ext cx="1813673" cy="2242367"/>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a:t>
            </a:r>
            <a:r>
              <a:rPr lang="en-US" sz="1600" b="1" dirty="0">
                <a:solidFill>
                  <a:schemeClr val="bg1">
                    <a:lumMod val="10000"/>
                  </a:schemeClr>
                </a:solidFill>
                <a:latin typeface="Inter" panose="02000503000000020004" pitchFamily="2" charset="0"/>
                <a:ea typeface="Inter" panose="02000503000000020004" pitchFamily="2" charset="0"/>
              </a:rPr>
              <a:t> and </a:t>
            </a:r>
            <a:r>
              <a:rPr lang="en-US" sz="3200" b="1" dirty="0">
                <a:solidFill>
                  <a:schemeClr val="bg1">
                    <a:lumMod val="10000"/>
                  </a:schemeClr>
                </a:solidFill>
                <a:latin typeface="Consolas" panose="020B0609020204030204" pitchFamily="49" charset="0"/>
                <a:ea typeface="Inter" panose="02000503000000020004" pitchFamily="2" charset="0"/>
              </a:rPr>
              <a:t>&gt;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Less-than and Greater-than signs</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Angle Brackets</a:t>
            </a:r>
          </a:p>
          <a:p>
            <a:pPr algn="ctr"/>
            <a:r>
              <a:rPr lang="en-US" dirty="0">
                <a:solidFill>
                  <a:schemeClr val="bg1">
                    <a:lumMod val="10000"/>
                  </a:schemeClr>
                </a:solidFill>
                <a:latin typeface="Inter" panose="02000503000000020004" pitchFamily="2" charset="0"/>
                <a:ea typeface="Inter" panose="02000503000000020004" pitchFamily="2" charset="0"/>
              </a:rPr>
              <a:t>Alligators</a:t>
            </a:r>
          </a:p>
          <a:p>
            <a:pPr algn="ctr"/>
            <a:r>
              <a:rPr lang="en-US" dirty="0">
                <a:solidFill>
                  <a:schemeClr val="bg1">
                    <a:lumMod val="10000"/>
                  </a:schemeClr>
                </a:solidFill>
                <a:latin typeface="Inter" panose="02000503000000020004" pitchFamily="2" charset="0"/>
                <a:ea typeface="Inter" panose="02000503000000020004" pitchFamily="2" charset="0"/>
              </a:rPr>
              <a:t>Pac Mans</a:t>
            </a:r>
          </a:p>
        </p:txBody>
      </p:sp>
      <p:sp>
        <p:nvSpPr>
          <p:cNvPr id="16" name="Rectangle 15">
            <a:extLst>
              <a:ext uri="{FF2B5EF4-FFF2-40B4-BE49-F238E27FC236}">
                <a16:creationId xmlns:a16="http://schemas.microsoft.com/office/drawing/2014/main" id="{A25BA78C-F73A-3DED-C5AB-57B061532CFE}"/>
              </a:ext>
            </a:extLst>
          </p:cNvPr>
          <p:cNvSpPr/>
          <p:nvPr/>
        </p:nvSpPr>
        <p:spPr>
          <a:xfrm>
            <a:off x="2364461" y="2464482"/>
            <a:ext cx="1813673" cy="2242367"/>
          </a:xfrm>
          <a:prstGeom prst="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Opening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start a big header element</a:t>
            </a:r>
          </a:p>
        </p:txBody>
      </p:sp>
      <p:sp>
        <p:nvSpPr>
          <p:cNvPr id="17" name="Rectangle 16">
            <a:extLst>
              <a:ext uri="{FF2B5EF4-FFF2-40B4-BE49-F238E27FC236}">
                <a16:creationId xmlns:a16="http://schemas.microsoft.com/office/drawing/2014/main" id="{C49ACF79-AF04-4D9F-739E-C171C6CC46EE}"/>
              </a:ext>
            </a:extLst>
          </p:cNvPr>
          <p:cNvSpPr/>
          <p:nvPr/>
        </p:nvSpPr>
        <p:spPr>
          <a:xfrm>
            <a:off x="6579978" y="2456107"/>
            <a:ext cx="1813673" cy="2242367"/>
          </a:xfrm>
          <a:prstGeom prst="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&lt;/h1&gt;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Closing tag for the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Tells HTML to </a:t>
            </a:r>
            <a:r>
              <a:rPr lang="en-US" i="1" dirty="0">
                <a:solidFill>
                  <a:schemeClr val="bg1">
                    <a:lumMod val="10000"/>
                  </a:schemeClr>
                </a:solidFill>
                <a:latin typeface="Inter" panose="02000503000000020004" pitchFamily="2" charset="0"/>
                <a:ea typeface="Inter" panose="02000503000000020004" pitchFamily="2" charset="0"/>
              </a:rPr>
              <a:t>end </a:t>
            </a:r>
            <a:r>
              <a:rPr lang="en-US" dirty="0">
                <a:solidFill>
                  <a:schemeClr val="bg1">
                    <a:lumMod val="10000"/>
                  </a:schemeClr>
                </a:solidFill>
                <a:latin typeface="Inter" panose="02000503000000020004" pitchFamily="2" charset="0"/>
                <a:ea typeface="Inter" panose="02000503000000020004" pitchFamily="2" charset="0"/>
              </a:rPr>
              <a:t>the big header element</a:t>
            </a:r>
          </a:p>
        </p:txBody>
      </p:sp>
      <p:sp>
        <p:nvSpPr>
          <p:cNvPr id="18" name="Rectangle 17">
            <a:extLst>
              <a:ext uri="{FF2B5EF4-FFF2-40B4-BE49-F238E27FC236}">
                <a16:creationId xmlns:a16="http://schemas.microsoft.com/office/drawing/2014/main" id="{0C3A5D66-E438-F357-1645-F8D2905B5FD4}"/>
              </a:ext>
            </a:extLst>
          </p:cNvPr>
          <p:cNvSpPr/>
          <p:nvPr/>
        </p:nvSpPr>
        <p:spPr>
          <a:xfrm>
            <a:off x="4472219" y="2456383"/>
            <a:ext cx="1813673" cy="2242367"/>
          </a:xfrm>
          <a:prstGeom prst="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lumMod val="10000"/>
                  </a:schemeClr>
                </a:solidFill>
                <a:latin typeface="Consolas" panose="020B0609020204030204" pitchFamily="49" charset="0"/>
                <a:ea typeface="Inter" panose="02000503000000020004" pitchFamily="2" charset="0"/>
              </a:rPr>
              <a:t>Content</a:t>
            </a:r>
            <a:endParaRPr lang="en-US" sz="1600" b="1" dirty="0">
              <a:solidFill>
                <a:schemeClr val="bg1">
                  <a:lumMod val="10000"/>
                </a:schemeClr>
              </a:solidFill>
              <a:latin typeface="Consolas" panose="020B0609020204030204" pitchFamily="49" charset="0"/>
              <a:ea typeface="Inter" panose="02000503000000020004" pitchFamily="2" charset="0"/>
            </a:endParaRPr>
          </a:p>
          <a:p>
            <a:pPr algn="ctr"/>
            <a:r>
              <a:rPr lang="en-US" dirty="0">
                <a:solidFill>
                  <a:schemeClr val="bg1">
                    <a:lumMod val="10000"/>
                  </a:schemeClr>
                </a:solidFill>
                <a:latin typeface="Inter" panose="02000503000000020004" pitchFamily="2" charset="0"/>
                <a:ea typeface="Inter" panose="02000503000000020004" pitchFamily="2" charset="0"/>
              </a:rPr>
              <a:t>That which is to be enclosed within the HTML element</a:t>
            </a:r>
          </a:p>
          <a:p>
            <a:pPr algn="ctr"/>
            <a:endParaRPr lang="en-US" dirty="0">
              <a:solidFill>
                <a:schemeClr val="bg1">
                  <a:lumMod val="10000"/>
                </a:schemeClr>
              </a:solidFill>
              <a:latin typeface="Inter" panose="02000503000000020004" pitchFamily="2" charset="0"/>
              <a:ea typeface="Inter" panose="02000503000000020004" pitchFamily="2" charset="0"/>
            </a:endParaRPr>
          </a:p>
          <a:p>
            <a:pPr algn="ctr"/>
            <a:r>
              <a:rPr lang="en-US" sz="1600" b="1" dirty="0">
                <a:solidFill>
                  <a:schemeClr val="bg1">
                    <a:lumMod val="10000"/>
                  </a:schemeClr>
                </a:solidFill>
                <a:latin typeface="Inter" panose="02000503000000020004" pitchFamily="2" charset="0"/>
                <a:ea typeface="Inter" panose="02000503000000020004" pitchFamily="2" charset="0"/>
              </a:rPr>
              <a:t>A.K.A.</a:t>
            </a:r>
          </a:p>
          <a:p>
            <a:pPr algn="ctr"/>
            <a:r>
              <a:rPr lang="en-US" dirty="0">
                <a:solidFill>
                  <a:schemeClr val="bg1">
                    <a:lumMod val="10000"/>
                  </a:schemeClr>
                </a:solidFill>
                <a:latin typeface="Inter" panose="02000503000000020004" pitchFamily="2" charset="0"/>
                <a:ea typeface="Inter" panose="02000503000000020004" pitchFamily="2" charset="0"/>
              </a:rPr>
              <a:t>The stuff inside the thing</a:t>
            </a:r>
          </a:p>
        </p:txBody>
      </p:sp>
      <p:cxnSp>
        <p:nvCxnSpPr>
          <p:cNvPr id="22" name="Straight Arrow Connector 21">
            <a:extLst>
              <a:ext uri="{FF2B5EF4-FFF2-40B4-BE49-F238E27FC236}">
                <a16:creationId xmlns:a16="http://schemas.microsoft.com/office/drawing/2014/main" id="{5C68EFB5-9A02-741B-873F-86DB0577A1E7}"/>
              </a:ext>
            </a:extLst>
          </p:cNvPr>
          <p:cNvCxnSpPr>
            <a:cxnSpLocks/>
          </p:cNvCxnSpPr>
          <p:nvPr/>
        </p:nvCxnSpPr>
        <p:spPr>
          <a:xfrm flipH="1" flipV="1">
            <a:off x="2287493" y="1936354"/>
            <a:ext cx="772115" cy="52812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6DE535A-5B17-AEC4-79F6-7FECF7A13790}"/>
              </a:ext>
            </a:extLst>
          </p:cNvPr>
          <p:cNvCxnSpPr>
            <a:cxnSpLocks/>
            <a:stCxn id="18" idx="0"/>
          </p:cNvCxnSpPr>
          <p:nvPr/>
        </p:nvCxnSpPr>
        <p:spPr>
          <a:xfrm flipH="1" flipV="1">
            <a:off x="5010595" y="2036859"/>
            <a:ext cx="368461" cy="419524"/>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F653F4A-3000-3D5A-F7D5-5949BA3B8E39}"/>
              </a:ext>
            </a:extLst>
          </p:cNvPr>
          <p:cNvCxnSpPr>
            <a:cxnSpLocks/>
            <a:stCxn id="17" idx="0"/>
          </p:cNvCxnSpPr>
          <p:nvPr/>
        </p:nvCxnSpPr>
        <p:spPr>
          <a:xfrm flipV="1">
            <a:off x="7486815" y="2036859"/>
            <a:ext cx="0" cy="419248"/>
          </a:xfrm>
          <a:prstGeom prst="straightConnector1">
            <a:avLst/>
          </a:prstGeom>
          <a:ln w="28575">
            <a:solidFill>
              <a:schemeClr val="bg1">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6691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500"/>
                                        <p:tgtEl>
                                          <p:spTgt spid="2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8"/>
                                        </p:tgtEl>
                                        <p:attrNameLst>
                                          <p:attrName>style.visibility</p:attrName>
                                        </p:attrNameLst>
                                      </p:cBhvr>
                                      <p:to>
                                        <p:strVal val="visible"/>
                                      </p:to>
                                    </p:set>
                                    <p:animEffect transition="in" filter="fade">
                                      <p:cBhvr>
                                        <p:cTn id="57" dur="500"/>
                                        <p:tgtEl>
                                          <p:spTgt spid="28"/>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fade">
                                      <p:cBhvr>
                                        <p:cTn id="6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0" grpId="0" animBg="1"/>
      <p:bldP spid="9" grpId="0" animBg="1"/>
      <p:bldP spid="7" grpId="0" animBg="1"/>
      <p:bldP spid="19" grpId="0" animBg="1"/>
      <p:bldP spid="13" grpId="0" animBg="1"/>
      <p:bldP spid="16" grpId="0" animBg="1"/>
      <p:bldP spid="17"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11700" y="0"/>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t>CSS </a:t>
            </a:r>
            <a:r>
              <a:rPr lang="en" sz="7200" dirty="0"/>
              <a:t>Style</a:t>
            </a:r>
            <a:endParaRPr sz="7200" dirty="0"/>
          </a:p>
        </p:txBody>
      </p:sp>
      <p:sp>
        <p:nvSpPr>
          <p:cNvPr id="110" name="Google Shape;110;p19"/>
          <p:cNvSpPr txBox="1">
            <a:spLocks noGrp="1"/>
          </p:cNvSpPr>
          <p:nvPr>
            <p:ph type="body" idx="1"/>
          </p:nvPr>
        </p:nvSpPr>
        <p:spPr>
          <a:xfrm>
            <a:off x="407575" y="1458500"/>
            <a:ext cx="4308900" cy="2851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b="1"/>
              <a:t>CSS</a:t>
            </a:r>
            <a:r>
              <a:rPr lang="en" sz="1900"/>
              <a:t> is a language that lets you customize styles.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0"/>
              </a:spcAft>
              <a:buNone/>
            </a:pPr>
            <a:r>
              <a:rPr lang="en" sz="1900"/>
              <a:t>it stands for </a:t>
            </a:r>
            <a:r>
              <a:rPr lang="en" sz="1900" b="1"/>
              <a:t>C</a:t>
            </a:r>
            <a:r>
              <a:rPr lang="en" sz="1900"/>
              <a:t>ascading </a:t>
            </a:r>
            <a:r>
              <a:rPr lang="en" sz="1900" b="1"/>
              <a:t>S</a:t>
            </a:r>
            <a:r>
              <a:rPr lang="en" sz="1900"/>
              <a:t>tyle</a:t>
            </a:r>
            <a:r>
              <a:rPr lang="en" sz="1900" b="1"/>
              <a:t>s</a:t>
            </a:r>
            <a:r>
              <a:rPr lang="en" sz="1900"/>
              <a:t>heets.</a:t>
            </a:r>
            <a:endParaRPr sz="1900"/>
          </a:p>
          <a:p>
            <a:pPr marL="0" lvl="0" indent="0" algn="l" rtl="0">
              <a:lnSpc>
                <a:spcPct val="115000"/>
              </a:lnSpc>
              <a:spcBef>
                <a:spcPts val="1200"/>
              </a:spcBef>
              <a:spcAft>
                <a:spcPts val="0"/>
              </a:spcAft>
              <a:buNone/>
            </a:pPr>
            <a:endParaRPr sz="100"/>
          </a:p>
          <a:p>
            <a:pPr marL="0" lvl="0" indent="0" algn="l" rtl="0">
              <a:lnSpc>
                <a:spcPct val="115000"/>
              </a:lnSpc>
              <a:spcBef>
                <a:spcPts val="1200"/>
              </a:spcBef>
              <a:spcAft>
                <a:spcPts val="1200"/>
              </a:spcAft>
              <a:buNone/>
            </a:pPr>
            <a:r>
              <a:rPr lang="en" sz="1900"/>
              <a:t>you can change things like colors, fonts, and sizing.</a:t>
            </a:r>
            <a:endParaRPr sz="1900"/>
          </a:p>
        </p:txBody>
      </p:sp>
      <p:pic>
        <p:nvPicPr>
          <p:cNvPr id="111" name="Google Shape;111;p19"/>
          <p:cNvPicPr preferRelativeResize="0"/>
          <p:nvPr/>
        </p:nvPicPr>
        <p:blipFill>
          <a:blip r:embed="rId3">
            <a:alphaModFix/>
          </a:blip>
          <a:stretch>
            <a:fillRect/>
          </a:stretch>
        </p:blipFill>
        <p:spPr>
          <a:xfrm>
            <a:off x="4907950" y="1458475"/>
            <a:ext cx="3802081" cy="2851549"/>
          </a:xfrm>
          <a:prstGeom prst="rect">
            <a:avLst/>
          </a:prstGeom>
          <a:noFill/>
          <a:ln>
            <a:noFill/>
          </a:ln>
        </p:spPr>
      </p:pic>
      <p:sp>
        <p:nvSpPr>
          <p:cNvPr id="112" name="Google Shape;112;p19"/>
          <p:cNvSpPr txBox="1"/>
          <p:nvPr/>
        </p:nvSpPr>
        <p:spPr>
          <a:xfrm>
            <a:off x="-18000" y="4472225"/>
            <a:ext cx="9180000" cy="446400"/>
          </a:xfrm>
          <a:prstGeom prst="rect">
            <a:avLst/>
          </a:prstGeom>
          <a:solidFill>
            <a:schemeClr val="lt2"/>
          </a:solid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700" i="1">
                <a:latin typeface="Space Mono"/>
                <a:ea typeface="Space Mono"/>
                <a:cs typeface="Space Mono"/>
                <a:sym typeface="Space Mono"/>
              </a:rPr>
              <a:t>if HTML is the body of a website, CSS is the clothing that it wears </a:t>
            </a:r>
            <a:endParaRPr sz="1700" i="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Effect transition="in" filter="fade">
                                      <p:cBhvr>
                                        <p:cTn id="7" dur="500"/>
                                        <p:tgtEl>
                                          <p:spTgt spid="1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0">
                                            <p:txEl>
                                              <p:pRg st="1" end="1"/>
                                            </p:txEl>
                                          </p:spTgt>
                                        </p:tgtEl>
                                        <p:attrNameLst>
                                          <p:attrName>style.visibility</p:attrName>
                                        </p:attrNameLst>
                                      </p:cBhvr>
                                      <p:to>
                                        <p:strVal val="visible"/>
                                      </p:to>
                                    </p:set>
                                    <p:animEffect transition="in" filter="fade">
                                      <p:cBhvr>
                                        <p:cTn id="12" dur="500"/>
                                        <p:tgtEl>
                                          <p:spTgt spid="1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0">
                                            <p:txEl>
                                              <p:pRg st="2" end="2"/>
                                            </p:txEl>
                                          </p:spTgt>
                                        </p:tgtEl>
                                        <p:attrNameLst>
                                          <p:attrName>style.visibility</p:attrName>
                                        </p:attrNameLst>
                                      </p:cBhvr>
                                      <p:to>
                                        <p:strVal val="visible"/>
                                      </p:to>
                                    </p:set>
                                    <p:animEffect transition="in" filter="fade">
                                      <p:cBhvr>
                                        <p:cTn id="17" dur="500"/>
                                        <p:tgtEl>
                                          <p:spTgt spid="1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0">
                                            <p:txEl>
                                              <p:pRg st="3" end="3"/>
                                            </p:txEl>
                                          </p:spTgt>
                                        </p:tgtEl>
                                        <p:attrNameLst>
                                          <p:attrName>style.visibility</p:attrName>
                                        </p:attrNameLst>
                                      </p:cBhvr>
                                      <p:to>
                                        <p:strVal val="visible"/>
                                      </p:to>
                                    </p:set>
                                    <p:animEffect transition="in" filter="fade">
                                      <p:cBhvr>
                                        <p:cTn id="22" dur="500"/>
                                        <p:tgtEl>
                                          <p:spTgt spid="11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0">
                                            <p:txEl>
                                              <p:pRg st="4" end="4"/>
                                            </p:txEl>
                                          </p:spTgt>
                                        </p:tgtEl>
                                        <p:attrNameLst>
                                          <p:attrName>style.visibility</p:attrName>
                                        </p:attrNameLst>
                                      </p:cBhvr>
                                      <p:to>
                                        <p:strVal val="visible"/>
                                      </p:to>
                                    </p:set>
                                    <p:animEffect transition="in" filter="fade">
                                      <p:cBhvr>
                                        <p:cTn id="27" dur="500"/>
                                        <p:tgtEl>
                                          <p:spTgt spid="11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2"/>
                                        </p:tgtEl>
                                        <p:attrNameLst>
                                          <p:attrName>style.visibility</p:attrName>
                                        </p:attrNameLst>
                                      </p:cBhvr>
                                      <p:to>
                                        <p:strVal val="visible"/>
                                      </p:to>
                                    </p:set>
                                    <p:animEffect transition="in" filter="fade">
                                      <p:cBhvr>
                                        <p:cTn id="32"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Code-Along Activity</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build your own website!</a:t>
            </a:r>
          </a:p>
        </p:txBody>
      </p:sp>
    </p:spTree>
    <p:extLst>
      <p:ext uri="{BB962C8B-B14F-4D97-AF65-F5344CB8AC3E}">
        <p14:creationId xmlns:p14="http://schemas.microsoft.com/office/powerpoint/2010/main" val="1662309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B81778-7635-FF23-9863-D5A846713164}"/>
              </a:ext>
            </a:extLst>
          </p:cNvPr>
          <p:cNvPicPr>
            <a:picLocks noChangeAspect="1"/>
          </p:cNvPicPr>
          <p:nvPr/>
        </p:nvPicPr>
        <p:blipFill>
          <a:blip r:embed="rId3"/>
          <a:stretch>
            <a:fillRect/>
          </a:stretch>
        </p:blipFill>
        <p:spPr>
          <a:xfrm>
            <a:off x="0" y="2376526"/>
            <a:ext cx="9144000" cy="2338607"/>
          </a:xfrm>
          <a:prstGeom prst="rect">
            <a:avLst/>
          </a:prstGeom>
        </p:spPr>
      </p:pic>
      <p:pic>
        <p:nvPicPr>
          <p:cNvPr id="9" name="Picture 8" descr="Microsoft Edge | Logopedia | Fandom">
            <a:extLst>
              <a:ext uri="{FF2B5EF4-FFF2-40B4-BE49-F238E27FC236}">
                <a16:creationId xmlns:a16="http://schemas.microsoft.com/office/drawing/2014/main" id="{ED80081E-5238-739D-0171-3F6B2A77B4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0788" y="359082"/>
            <a:ext cx="1326316" cy="1326316"/>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E0A57BFD-8594-C299-CA4F-FBF571997B18}"/>
              </a:ext>
            </a:extLst>
          </p:cNvPr>
          <p:cNvSpPr/>
          <p:nvPr/>
        </p:nvSpPr>
        <p:spPr>
          <a:xfrm>
            <a:off x="378942" y="2759677"/>
            <a:ext cx="1301578" cy="1942070"/>
          </a:xfrm>
          <a:prstGeom prst="rect">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162F2D6-927B-626B-E9F3-D736C42B1AEC}"/>
              </a:ext>
            </a:extLst>
          </p:cNvPr>
          <p:cNvSpPr/>
          <p:nvPr/>
        </p:nvSpPr>
        <p:spPr>
          <a:xfrm>
            <a:off x="1762897" y="2759676"/>
            <a:ext cx="3954162" cy="1942070"/>
          </a:xfrm>
          <a:prstGeom prst="rect">
            <a:avLst/>
          </a:prstGeom>
          <a:noFill/>
          <a:ln w="76200">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BE14500-C1B1-75EA-40CE-C8DD8EBED968}"/>
              </a:ext>
            </a:extLst>
          </p:cNvPr>
          <p:cNvSpPr/>
          <p:nvPr/>
        </p:nvSpPr>
        <p:spPr>
          <a:xfrm>
            <a:off x="5799436" y="2759675"/>
            <a:ext cx="3344563" cy="1955458"/>
          </a:xfrm>
          <a:prstGeom prst="rect">
            <a:avLst/>
          </a:prstGeom>
          <a:noFill/>
          <a:ln w="762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EEA3487E-058E-2CA3-A500-7953BC991BE4}"/>
              </a:ext>
            </a:extLst>
          </p:cNvPr>
          <p:cNvSpPr txBox="1"/>
          <p:nvPr/>
        </p:nvSpPr>
        <p:spPr>
          <a:xfrm>
            <a:off x="702991" y="4701747"/>
            <a:ext cx="1059906" cy="307777"/>
          </a:xfrm>
          <a:prstGeom prst="rect">
            <a:avLst/>
          </a:prstGeom>
          <a:noFill/>
        </p:spPr>
        <p:txBody>
          <a:bodyPr wrap="none" rtlCol="0">
            <a:spAutoFit/>
          </a:bodyPr>
          <a:lstStyle/>
          <a:p>
            <a:r>
              <a:rPr lang="en-US" b="1" dirty="0">
                <a:solidFill>
                  <a:schemeClr val="accent1"/>
                </a:solidFill>
              </a:rPr>
              <a:t>Pick a File</a:t>
            </a:r>
          </a:p>
        </p:txBody>
      </p:sp>
      <p:sp>
        <p:nvSpPr>
          <p:cNvPr id="20" name="TextBox 19">
            <a:extLst>
              <a:ext uri="{FF2B5EF4-FFF2-40B4-BE49-F238E27FC236}">
                <a16:creationId xmlns:a16="http://schemas.microsoft.com/office/drawing/2014/main" id="{488BB88D-8ADF-11D2-930B-09EA151FE8D8}"/>
              </a:ext>
            </a:extLst>
          </p:cNvPr>
          <p:cNvSpPr txBox="1"/>
          <p:nvPr/>
        </p:nvSpPr>
        <p:spPr>
          <a:xfrm>
            <a:off x="4668998" y="4701747"/>
            <a:ext cx="1130438" cy="307777"/>
          </a:xfrm>
          <a:prstGeom prst="rect">
            <a:avLst/>
          </a:prstGeom>
          <a:noFill/>
        </p:spPr>
        <p:txBody>
          <a:bodyPr wrap="none" rtlCol="0">
            <a:spAutoFit/>
          </a:bodyPr>
          <a:lstStyle/>
          <a:p>
            <a:r>
              <a:rPr lang="en-US" b="1" dirty="0">
                <a:solidFill>
                  <a:schemeClr val="accent5"/>
                </a:solidFill>
              </a:rPr>
              <a:t>Write Code</a:t>
            </a:r>
          </a:p>
        </p:txBody>
      </p:sp>
      <p:sp>
        <p:nvSpPr>
          <p:cNvPr id="21" name="TextBox 20">
            <a:extLst>
              <a:ext uri="{FF2B5EF4-FFF2-40B4-BE49-F238E27FC236}">
                <a16:creationId xmlns:a16="http://schemas.microsoft.com/office/drawing/2014/main" id="{4BF3E253-A171-0D62-7785-F4496490C954}"/>
              </a:ext>
            </a:extLst>
          </p:cNvPr>
          <p:cNvSpPr txBox="1"/>
          <p:nvPr/>
        </p:nvSpPr>
        <p:spPr>
          <a:xfrm>
            <a:off x="7466938" y="4688560"/>
            <a:ext cx="1677062" cy="307777"/>
          </a:xfrm>
          <a:prstGeom prst="rect">
            <a:avLst/>
          </a:prstGeom>
          <a:noFill/>
        </p:spPr>
        <p:txBody>
          <a:bodyPr wrap="none" rtlCol="0">
            <a:spAutoFit/>
          </a:bodyPr>
          <a:lstStyle/>
          <a:p>
            <a:r>
              <a:rPr lang="en-US" b="1" dirty="0">
                <a:solidFill>
                  <a:schemeClr val="tx1"/>
                </a:solidFill>
              </a:rPr>
              <a:t>See your Website</a:t>
            </a:r>
          </a:p>
        </p:txBody>
      </p:sp>
      <p:sp>
        <p:nvSpPr>
          <p:cNvPr id="22" name="TextBox 21">
            <a:extLst>
              <a:ext uri="{FF2B5EF4-FFF2-40B4-BE49-F238E27FC236}">
                <a16:creationId xmlns:a16="http://schemas.microsoft.com/office/drawing/2014/main" id="{8B47D367-CC6D-4A76-99D4-09E4B7D8B487}"/>
              </a:ext>
            </a:extLst>
          </p:cNvPr>
          <p:cNvSpPr txBox="1"/>
          <p:nvPr/>
        </p:nvSpPr>
        <p:spPr>
          <a:xfrm>
            <a:off x="913946" y="2376526"/>
            <a:ext cx="1697901" cy="307777"/>
          </a:xfrm>
          <a:prstGeom prst="rect">
            <a:avLst/>
          </a:prstGeom>
          <a:noFill/>
        </p:spPr>
        <p:txBody>
          <a:bodyPr wrap="none" rtlCol="0">
            <a:spAutoFit/>
          </a:bodyPr>
          <a:lstStyle/>
          <a:p>
            <a:r>
              <a:rPr lang="en-US" b="1" dirty="0">
                <a:solidFill>
                  <a:schemeClr val="accent2"/>
                </a:solidFill>
              </a:rPr>
              <a:t>Save your Project</a:t>
            </a:r>
          </a:p>
        </p:txBody>
      </p:sp>
      <p:sp>
        <p:nvSpPr>
          <p:cNvPr id="23" name="Oval 22">
            <a:extLst>
              <a:ext uri="{FF2B5EF4-FFF2-40B4-BE49-F238E27FC236}">
                <a16:creationId xmlns:a16="http://schemas.microsoft.com/office/drawing/2014/main" id="{60D0CBF6-2781-1272-AECF-C3012407F2C9}"/>
              </a:ext>
            </a:extLst>
          </p:cNvPr>
          <p:cNvSpPr/>
          <p:nvPr/>
        </p:nvSpPr>
        <p:spPr>
          <a:xfrm>
            <a:off x="440273" y="2341240"/>
            <a:ext cx="391296" cy="413289"/>
          </a:xfrm>
          <a:prstGeom prst="ellipse">
            <a:avLst/>
          </a:prstGeom>
          <a:noFill/>
          <a:ln w="762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024078A7-AB59-E38C-C6A2-5C3417F3B470}"/>
              </a:ext>
            </a:extLst>
          </p:cNvPr>
          <p:cNvCxnSpPr/>
          <p:nvPr/>
        </p:nvCxnSpPr>
        <p:spPr>
          <a:xfrm>
            <a:off x="1762896" y="1054443"/>
            <a:ext cx="584888" cy="0"/>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2671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Customization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make your site your own!</a:t>
            </a:r>
          </a:p>
        </p:txBody>
      </p:sp>
    </p:spTree>
    <p:extLst>
      <p:ext uri="{BB962C8B-B14F-4D97-AF65-F5344CB8AC3E}">
        <p14:creationId xmlns:p14="http://schemas.microsoft.com/office/powerpoint/2010/main" val="1397683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5A1581-1D31-7621-4B2A-D8722EFE1FA1}"/>
              </a:ext>
            </a:extLst>
          </p:cNvPr>
          <p:cNvPicPr>
            <a:picLocks noChangeAspect="1"/>
          </p:cNvPicPr>
          <p:nvPr/>
        </p:nvPicPr>
        <p:blipFill>
          <a:blip r:embed="rId2"/>
          <a:stretch>
            <a:fillRect/>
          </a:stretch>
        </p:blipFill>
        <p:spPr>
          <a:xfrm>
            <a:off x="0" y="1022597"/>
            <a:ext cx="9144000" cy="3813202"/>
          </a:xfrm>
          <a:prstGeom prst="rect">
            <a:avLst/>
          </a:prstGeom>
        </p:spPr>
      </p:pic>
      <p:sp>
        <p:nvSpPr>
          <p:cNvPr id="4" name="Rectangle 3">
            <a:extLst>
              <a:ext uri="{FF2B5EF4-FFF2-40B4-BE49-F238E27FC236}">
                <a16:creationId xmlns:a16="http://schemas.microsoft.com/office/drawing/2014/main" id="{57F41AC2-2BE5-6612-8C3E-008156E402B1}"/>
              </a:ext>
            </a:extLst>
          </p:cNvPr>
          <p:cNvSpPr/>
          <p:nvPr/>
        </p:nvSpPr>
        <p:spPr>
          <a:xfrm>
            <a:off x="0" y="2394065"/>
            <a:ext cx="3599411" cy="556953"/>
          </a:xfrm>
          <a:prstGeom prst="rect">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74FDBE4-BBA9-426F-DAD3-5E5D826D2DED}"/>
              </a:ext>
            </a:extLst>
          </p:cNvPr>
          <p:cNvSpPr txBox="1"/>
          <p:nvPr/>
        </p:nvSpPr>
        <p:spPr>
          <a:xfrm>
            <a:off x="34540" y="278451"/>
            <a:ext cx="9074920" cy="461665"/>
          </a:xfrm>
          <a:prstGeom prst="rect">
            <a:avLst/>
          </a:prstGeom>
          <a:noFill/>
        </p:spPr>
        <p:txBody>
          <a:bodyPr wrap="none" rtlCol="0">
            <a:spAutoFit/>
          </a:bodyPr>
          <a:lstStyle/>
          <a:p>
            <a:r>
              <a:rPr lang="en-US" sz="2400" dirty="0">
                <a:latin typeface="Space Mono" panose="02000509040000020004" pitchFamily="49" charset="0"/>
              </a:rPr>
              <a:t>from the camp homepage, click on </a:t>
            </a:r>
            <a:r>
              <a:rPr lang="en-US" sz="2400" b="1" dirty="0">
                <a:latin typeface="Space Mono" panose="02000509040000020004" pitchFamily="49" charset="0"/>
              </a:rPr>
              <a:t>Customization</a:t>
            </a:r>
            <a:r>
              <a:rPr lang="en-US" sz="2400" dirty="0">
                <a:latin typeface="Space Mono" panose="02000509040000020004" pitchFamily="49" charset="0"/>
              </a:rPr>
              <a:t>!</a:t>
            </a:r>
          </a:p>
        </p:txBody>
      </p:sp>
    </p:spTree>
    <p:extLst>
      <p:ext uri="{BB962C8B-B14F-4D97-AF65-F5344CB8AC3E}">
        <p14:creationId xmlns:p14="http://schemas.microsoft.com/office/powerpoint/2010/main" val="42473290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Site Sharing</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share your sites!</a:t>
            </a:r>
          </a:p>
        </p:txBody>
      </p:sp>
    </p:spTree>
    <p:extLst>
      <p:ext uri="{BB962C8B-B14F-4D97-AF65-F5344CB8AC3E}">
        <p14:creationId xmlns:p14="http://schemas.microsoft.com/office/powerpoint/2010/main" val="1609205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B66D642-2A59-9E62-4769-1415DF7C99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40937" y="279301"/>
            <a:ext cx="5572038" cy="2292449"/>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8429742-9548-8CA6-A47B-D513CD3F2BF1}"/>
              </a:ext>
            </a:extLst>
          </p:cNvPr>
          <p:cNvSpPr txBox="1"/>
          <p:nvPr/>
        </p:nvSpPr>
        <p:spPr>
          <a:xfrm>
            <a:off x="105554" y="1318451"/>
            <a:ext cx="2265364" cy="461665"/>
          </a:xfrm>
          <a:prstGeom prst="rect">
            <a:avLst/>
          </a:prstGeom>
          <a:noFill/>
        </p:spPr>
        <p:txBody>
          <a:bodyPr wrap="none" rtlCol="0">
            <a:spAutoFit/>
          </a:bodyPr>
          <a:lstStyle/>
          <a:p>
            <a:r>
              <a:rPr lang="en-US" sz="2400" dirty="0">
                <a:latin typeface="Space Mono" panose="02000509040000020004" pitchFamily="49" charset="0"/>
              </a:rPr>
              <a:t>1. Get Link</a:t>
            </a:r>
          </a:p>
        </p:txBody>
      </p:sp>
      <p:sp>
        <p:nvSpPr>
          <p:cNvPr id="3" name="TextBox 2">
            <a:extLst>
              <a:ext uri="{FF2B5EF4-FFF2-40B4-BE49-F238E27FC236}">
                <a16:creationId xmlns:a16="http://schemas.microsoft.com/office/drawing/2014/main" id="{241E560C-AAA6-332C-7C58-1E58E6928A4D}"/>
              </a:ext>
            </a:extLst>
          </p:cNvPr>
          <p:cNvSpPr txBox="1"/>
          <p:nvPr/>
        </p:nvSpPr>
        <p:spPr>
          <a:xfrm>
            <a:off x="176067" y="3889855"/>
            <a:ext cx="2832827" cy="461665"/>
          </a:xfrm>
          <a:prstGeom prst="rect">
            <a:avLst/>
          </a:prstGeom>
          <a:noFill/>
        </p:spPr>
        <p:txBody>
          <a:bodyPr wrap="none" rtlCol="0">
            <a:spAutoFit/>
          </a:bodyPr>
          <a:lstStyle/>
          <a:p>
            <a:r>
              <a:rPr lang="en-US" sz="2400" dirty="0">
                <a:latin typeface="Space Mono" panose="02000509040000020004" pitchFamily="49" charset="0"/>
              </a:rPr>
              <a:t>2. Submit Form</a:t>
            </a:r>
          </a:p>
        </p:txBody>
      </p:sp>
      <p:pic>
        <p:nvPicPr>
          <p:cNvPr id="5" name="Picture 4">
            <a:extLst>
              <a:ext uri="{FF2B5EF4-FFF2-40B4-BE49-F238E27FC236}">
                <a16:creationId xmlns:a16="http://schemas.microsoft.com/office/drawing/2014/main" id="{3620844F-D3DA-DA97-400C-1A3BC3C1775E}"/>
              </a:ext>
            </a:extLst>
          </p:cNvPr>
          <p:cNvPicPr>
            <a:picLocks noChangeAspect="1"/>
          </p:cNvPicPr>
          <p:nvPr/>
        </p:nvPicPr>
        <p:blipFill>
          <a:blip r:embed="rId3"/>
          <a:stretch>
            <a:fillRect/>
          </a:stretch>
        </p:blipFill>
        <p:spPr>
          <a:xfrm>
            <a:off x="3241963" y="2743631"/>
            <a:ext cx="5503988" cy="2292448"/>
          </a:xfrm>
          <a:prstGeom prst="rect">
            <a:avLst/>
          </a:prstGeom>
        </p:spPr>
      </p:pic>
      <p:sp>
        <p:nvSpPr>
          <p:cNvPr id="6" name="Rectangle 5">
            <a:extLst>
              <a:ext uri="{FF2B5EF4-FFF2-40B4-BE49-F238E27FC236}">
                <a16:creationId xmlns:a16="http://schemas.microsoft.com/office/drawing/2014/main" id="{BE497714-ED86-8C95-9585-7AB98D793196}"/>
              </a:ext>
            </a:extLst>
          </p:cNvPr>
          <p:cNvSpPr/>
          <p:nvPr/>
        </p:nvSpPr>
        <p:spPr>
          <a:xfrm>
            <a:off x="3241963" y="2743631"/>
            <a:ext cx="2078182" cy="332078"/>
          </a:xfrm>
          <a:prstGeom prst="rect">
            <a:avLst/>
          </a:prstGeom>
          <a:noFill/>
          <a:ln w="762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35AA3BBE-077E-63D4-A59B-2D6A3CF5E6D4}"/>
              </a:ext>
            </a:extLst>
          </p:cNvPr>
          <p:cNvCxnSpPr/>
          <p:nvPr/>
        </p:nvCxnSpPr>
        <p:spPr>
          <a:xfrm>
            <a:off x="6891250" y="3009207"/>
            <a:ext cx="0" cy="15295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68238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Blooket</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see what you learned!</a:t>
            </a:r>
          </a:p>
        </p:txBody>
      </p:sp>
    </p:spTree>
    <p:extLst>
      <p:ext uri="{BB962C8B-B14F-4D97-AF65-F5344CB8AC3E}">
        <p14:creationId xmlns:p14="http://schemas.microsoft.com/office/powerpoint/2010/main" val="21613422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Conclusion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thank you!</a:t>
            </a:r>
          </a:p>
        </p:txBody>
      </p:sp>
    </p:spTree>
    <p:extLst>
      <p:ext uri="{BB962C8B-B14F-4D97-AF65-F5344CB8AC3E}">
        <p14:creationId xmlns:p14="http://schemas.microsoft.com/office/powerpoint/2010/main" val="4177689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Instructor Introductions</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meet </a:t>
            </a:r>
            <a:r>
              <a:rPr lang="en-US"/>
              <a:t>your instructors!</a:t>
            </a:r>
            <a:endParaRPr lang="en-US" dirty="0"/>
          </a:p>
        </p:txBody>
      </p:sp>
    </p:spTree>
    <p:extLst>
      <p:ext uri="{BB962C8B-B14F-4D97-AF65-F5344CB8AC3E}">
        <p14:creationId xmlns:p14="http://schemas.microsoft.com/office/powerpoint/2010/main" val="265542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432F69-CB8E-F799-EF2E-6AFB78359426}"/>
              </a:ext>
            </a:extLst>
          </p:cNvPr>
          <p:cNvSpPr>
            <a:spLocks noGrp="1"/>
          </p:cNvSpPr>
          <p:nvPr>
            <p:ph type="body" idx="1"/>
          </p:nvPr>
        </p:nvSpPr>
        <p:spPr>
          <a:xfrm>
            <a:off x="311700" y="0"/>
            <a:ext cx="3999900" cy="5143500"/>
          </a:xfrm>
        </p:spPr>
        <p:txBody>
          <a:bodyPr anchor="ctr">
            <a:normAutofit/>
          </a:bodyPr>
          <a:lstStyle/>
          <a:p>
            <a:pPr marL="139700" indent="0">
              <a:buNone/>
            </a:pPr>
            <a:r>
              <a:rPr lang="en-US" sz="7200" dirty="0">
                <a:solidFill>
                  <a:schemeClr val="tx1"/>
                </a:solidFill>
                <a:latin typeface="Atomic Age" panose="020B0604020202020204" charset="0"/>
              </a:rPr>
              <a:t>Agenda</a:t>
            </a:r>
          </a:p>
        </p:txBody>
      </p:sp>
      <p:sp>
        <p:nvSpPr>
          <p:cNvPr id="4" name="Text Placeholder 3">
            <a:extLst>
              <a:ext uri="{FF2B5EF4-FFF2-40B4-BE49-F238E27FC236}">
                <a16:creationId xmlns:a16="http://schemas.microsoft.com/office/drawing/2014/main" id="{4E158418-496F-258B-8A1C-C55450F87386}"/>
              </a:ext>
            </a:extLst>
          </p:cNvPr>
          <p:cNvSpPr>
            <a:spLocks noGrp="1"/>
          </p:cNvSpPr>
          <p:nvPr>
            <p:ph type="body" idx="2"/>
          </p:nvPr>
        </p:nvSpPr>
        <p:spPr>
          <a:xfrm>
            <a:off x="4832400" y="0"/>
            <a:ext cx="3999900" cy="5143500"/>
          </a:xfrm>
        </p:spPr>
        <p:txBody>
          <a:bodyPr anchor="ctr">
            <a:normAutofit/>
          </a:bodyPr>
          <a:lstStyle/>
          <a:p>
            <a:pPr marL="482600" indent="-342900">
              <a:buAutoNum type="arabicPeriod"/>
            </a:pPr>
            <a:r>
              <a:rPr lang="en-US" sz="3200" dirty="0">
                <a:latin typeface="Space Mono" panose="02000509040000020004" pitchFamily="49" charset="0"/>
              </a:rPr>
              <a:t>Icebreaker</a:t>
            </a:r>
          </a:p>
          <a:p>
            <a:pPr marL="482600" indent="-342900">
              <a:buAutoNum type="arabicPeriod"/>
            </a:pPr>
            <a:r>
              <a:rPr lang="en-US" sz="3200" dirty="0">
                <a:latin typeface="Space Mono" panose="02000509040000020004" pitchFamily="49" charset="0"/>
              </a:rPr>
              <a:t>Presentation</a:t>
            </a:r>
          </a:p>
          <a:p>
            <a:pPr marL="482600" indent="-342900">
              <a:buAutoNum type="arabicPeriod"/>
            </a:pPr>
            <a:r>
              <a:rPr lang="en-US" sz="3200" dirty="0">
                <a:latin typeface="Space Mono" panose="02000509040000020004" pitchFamily="49" charset="0"/>
              </a:rPr>
              <a:t>Code-Along</a:t>
            </a:r>
          </a:p>
          <a:p>
            <a:pPr marL="482600" indent="-342900">
              <a:buAutoNum type="arabicPeriod"/>
            </a:pPr>
            <a:r>
              <a:rPr lang="en-US" sz="3200" dirty="0">
                <a:latin typeface="Space Mono" panose="02000509040000020004" pitchFamily="49" charset="0"/>
              </a:rPr>
              <a:t>Customization</a:t>
            </a:r>
          </a:p>
          <a:p>
            <a:pPr marL="482600" indent="-342900">
              <a:buAutoNum type="arabicPeriod"/>
            </a:pPr>
            <a:r>
              <a:rPr lang="en-US" sz="3200" dirty="0">
                <a:latin typeface="Space Mono" panose="02000509040000020004" pitchFamily="49" charset="0"/>
              </a:rPr>
              <a:t>Site Sharing</a:t>
            </a:r>
          </a:p>
          <a:p>
            <a:pPr marL="482600" indent="-342900">
              <a:buAutoNum type="arabicPeriod"/>
            </a:pPr>
            <a:r>
              <a:rPr lang="en-US" sz="3200" dirty="0">
                <a:latin typeface="Space Mono" panose="02000509040000020004" pitchFamily="49" charset="0"/>
              </a:rPr>
              <a:t>Blooket</a:t>
            </a:r>
          </a:p>
        </p:txBody>
      </p:sp>
    </p:spTree>
    <p:extLst>
      <p:ext uri="{BB962C8B-B14F-4D97-AF65-F5344CB8AC3E}">
        <p14:creationId xmlns:p14="http://schemas.microsoft.com/office/powerpoint/2010/main" val="3365532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79C50-27CC-3AC5-B8D7-4DAFD0883B39}"/>
              </a:ext>
            </a:extLst>
          </p:cNvPr>
          <p:cNvSpPr>
            <a:spLocks noGrp="1"/>
          </p:cNvSpPr>
          <p:nvPr>
            <p:ph type="title"/>
          </p:nvPr>
        </p:nvSpPr>
        <p:spPr/>
        <p:txBody>
          <a:bodyPr>
            <a:normAutofit fontScale="90000"/>
          </a:bodyPr>
          <a:lstStyle/>
          <a:p>
            <a:r>
              <a:rPr lang="en-US" dirty="0"/>
              <a:t>Icebreaker Activity: </a:t>
            </a:r>
            <a:r>
              <a:rPr lang="en-US" dirty="0" err="1"/>
              <a:t>Coolors</a:t>
            </a:r>
            <a:endParaRPr lang="en-US" dirty="0"/>
          </a:p>
        </p:txBody>
      </p:sp>
      <p:pic>
        <p:nvPicPr>
          <p:cNvPr id="1026" name="Picture 2" descr="RGB color model - Wikipedia">
            <a:extLst>
              <a:ext uri="{FF2B5EF4-FFF2-40B4-BE49-F238E27FC236}">
                <a16:creationId xmlns:a16="http://schemas.microsoft.com/office/drawing/2014/main" id="{312952A1-01FC-E896-CCEB-95ABA1F934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00" y="1669694"/>
            <a:ext cx="2966604" cy="289918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9105C0-2DE2-98CD-D77B-8B894F1BC744}"/>
              </a:ext>
            </a:extLst>
          </p:cNvPr>
          <p:cNvSpPr txBox="1"/>
          <p:nvPr/>
        </p:nvSpPr>
        <p:spPr>
          <a:xfrm>
            <a:off x="311700" y="1013975"/>
            <a:ext cx="8318303" cy="276999"/>
          </a:xfrm>
          <a:prstGeom prst="rect">
            <a:avLst/>
          </a:prstGeom>
          <a:noFill/>
        </p:spPr>
        <p:txBody>
          <a:bodyPr wrap="none" rtlCol="0">
            <a:spAutoFit/>
          </a:bodyPr>
          <a:lstStyle/>
          <a:p>
            <a:r>
              <a:rPr lang="en-US" sz="1200" i="1" dirty="0">
                <a:latin typeface="Space Mono" panose="02000509040000020004" pitchFamily="49" charset="0"/>
              </a:rPr>
              <a:t>Every color on the web can be represented by the amount of </a:t>
            </a:r>
            <a:r>
              <a:rPr lang="en-US" sz="1200" b="1" i="1" dirty="0">
                <a:solidFill>
                  <a:srgbClr val="FF0000"/>
                </a:solidFill>
                <a:latin typeface="Space Mono" panose="02000509040000020004" pitchFamily="49" charset="0"/>
              </a:rPr>
              <a:t>Red</a:t>
            </a:r>
            <a:r>
              <a:rPr lang="en-US" sz="1200" i="1" dirty="0">
                <a:latin typeface="Space Mono" panose="02000509040000020004" pitchFamily="49" charset="0"/>
              </a:rPr>
              <a:t>, </a:t>
            </a:r>
            <a:r>
              <a:rPr lang="en-US" sz="1200" b="1" i="1" dirty="0">
                <a:solidFill>
                  <a:schemeClr val="accent6"/>
                </a:solidFill>
                <a:latin typeface="Space Mono" panose="02000509040000020004" pitchFamily="49" charset="0"/>
              </a:rPr>
              <a:t>Green</a:t>
            </a:r>
            <a:r>
              <a:rPr lang="en-US" sz="1200" i="1" dirty="0">
                <a:latin typeface="Space Mono" panose="02000509040000020004" pitchFamily="49" charset="0"/>
              </a:rPr>
              <a:t>, and </a:t>
            </a:r>
            <a:r>
              <a:rPr lang="en-US" sz="1200" b="1" i="1" dirty="0">
                <a:solidFill>
                  <a:schemeClr val="accent1"/>
                </a:solidFill>
                <a:latin typeface="Space Mono" panose="02000509040000020004" pitchFamily="49" charset="0"/>
              </a:rPr>
              <a:t>Blue</a:t>
            </a:r>
            <a:r>
              <a:rPr lang="en-US" sz="1200" i="1" dirty="0">
                <a:latin typeface="Space Mono" panose="02000509040000020004" pitchFamily="49" charset="0"/>
              </a:rPr>
              <a:t> in it!</a:t>
            </a:r>
          </a:p>
        </p:txBody>
      </p:sp>
      <p:sp>
        <p:nvSpPr>
          <p:cNvPr id="6" name="Text Placeholder 5">
            <a:extLst>
              <a:ext uri="{FF2B5EF4-FFF2-40B4-BE49-F238E27FC236}">
                <a16:creationId xmlns:a16="http://schemas.microsoft.com/office/drawing/2014/main" id="{DC2188A5-CC88-4BFC-4254-1A0D7283F1E7}"/>
              </a:ext>
            </a:extLst>
          </p:cNvPr>
          <p:cNvSpPr>
            <a:spLocks noGrp="1"/>
          </p:cNvSpPr>
          <p:nvPr>
            <p:ph type="body" idx="1"/>
          </p:nvPr>
        </p:nvSpPr>
        <p:spPr>
          <a:xfrm>
            <a:off x="3278304" y="1290972"/>
            <a:ext cx="5553996" cy="3679861"/>
          </a:xfrm>
        </p:spPr>
        <p:txBody>
          <a:bodyPr>
            <a:normAutofit/>
          </a:bodyPr>
          <a:lstStyle/>
          <a:p>
            <a:pPr marL="114300" indent="0">
              <a:buNone/>
            </a:pPr>
            <a:endParaRPr lang="en-US" sz="2400" dirty="0"/>
          </a:p>
          <a:p>
            <a:pPr marL="114300" indent="0">
              <a:buNone/>
            </a:pPr>
            <a:endParaRPr lang="en-US" sz="2400" dirty="0"/>
          </a:p>
          <a:p>
            <a:pPr marL="571500" indent="-457200">
              <a:buAutoNum type="arabicPeriod"/>
            </a:pPr>
            <a:r>
              <a:rPr lang="en-US" sz="2400" dirty="0"/>
              <a:t>Go to </a:t>
            </a:r>
            <a:r>
              <a:rPr lang="en-US" sz="2400" b="1" dirty="0"/>
              <a:t>Building Websites</a:t>
            </a:r>
          </a:p>
          <a:p>
            <a:pPr marL="571500" indent="-457200">
              <a:buAutoNum type="arabicPeriod"/>
            </a:pPr>
            <a:r>
              <a:rPr lang="en-US" sz="2400" dirty="0"/>
              <a:t>Go to </a:t>
            </a:r>
            <a:r>
              <a:rPr lang="en-US" sz="2400" b="1" dirty="0" err="1"/>
              <a:t>Coolors</a:t>
            </a:r>
            <a:endParaRPr lang="en-US" sz="2400" b="1" dirty="0"/>
          </a:p>
          <a:p>
            <a:pPr marL="571500" indent="-457200">
              <a:buAutoNum type="arabicPeriod"/>
            </a:pPr>
            <a:r>
              <a:rPr lang="en-US" sz="2400" dirty="0"/>
              <a:t>Create a Color Scheme</a:t>
            </a:r>
          </a:p>
          <a:p>
            <a:pPr marL="571500" indent="-457200">
              <a:buAutoNum type="arabicPeriod"/>
            </a:pPr>
            <a:r>
              <a:rPr lang="en-US" sz="2400" dirty="0"/>
              <a:t>Copy the link</a:t>
            </a:r>
          </a:p>
          <a:p>
            <a:pPr marL="571500" indent="-457200">
              <a:buAutoNum type="arabicPeriod"/>
            </a:pPr>
            <a:r>
              <a:rPr lang="en-US" sz="2400" dirty="0"/>
              <a:t>Submit the form</a:t>
            </a:r>
          </a:p>
          <a:p>
            <a:pPr marL="628650" indent="-514350">
              <a:buAutoNum type="arabicPeriod"/>
            </a:pPr>
            <a:endParaRPr lang="en-US" sz="3200" dirty="0"/>
          </a:p>
        </p:txBody>
      </p:sp>
      <p:pic>
        <p:nvPicPr>
          <p:cNvPr id="3" name="Picture 2" descr="Microsoft Edge | Logopedia | Fandom">
            <a:extLst>
              <a:ext uri="{FF2B5EF4-FFF2-40B4-BE49-F238E27FC236}">
                <a16:creationId xmlns:a16="http://schemas.microsoft.com/office/drawing/2014/main" id="{DFFEB3D4-6A0B-890E-A3A4-DC7745D2EC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31601" y="1395479"/>
            <a:ext cx="740399" cy="740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662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8EEF0-12E0-F76E-8495-3ABBDAD770F7}"/>
              </a:ext>
            </a:extLst>
          </p:cNvPr>
          <p:cNvSpPr>
            <a:spLocks noGrp="1"/>
          </p:cNvSpPr>
          <p:nvPr>
            <p:ph type="ctrTitle"/>
          </p:nvPr>
        </p:nvSpPr>
        <p:spPr/>
        <p:txBody>
          <a:bodyPr/>
          <a:lstStyle/>
          <a:p>
            <a:r>
              <a:rPr lang="en-US" dirty="0"/>
              <a:t>Presentation</a:t>
            </a:r>
          </a:p>
        </p:txBody>
      </p:sp>
      <p:sp>
        <p:nvSpPr>
          <p:cNvPr id="3" name="Subtitle 2">
            <a:extLst>
              <a:ext uri="{FF2B5EF4-FFF2-40B4-BE49-F238E27FC236}">
                <a16:creationId xmlns:a16="http://schemas.microsoft.com/office/drawing/2014/main" id="{5B732C89-7E8A-0693-1119-BB61D2112909}"/>
              </a:ext>
            </a:extLst>
          </p:cNvPr>
          <p:cNvSpPr>
            <a:spLocks noGrp="1"/>
          </p:cNvSpPr>
          <p:nvPr>
            <p:ph type="subTitle" idx="1"/>
          </p:nvPr>
        </p:nvSpPr>
        <p:spPr/>
        <p:txBody>
          <a:bodyPr/>
          <a:lstStyle/>
          <a:p>
            <a:r>
              <a:rPr lang="en-US" dirty="0"/>
              <a:t>it’s time to learn about the web!</a:t>
            </a:r>
          </a:p>
        </p:txBody>
      </p:sp>
    </p:spTree>
    <p:extLst>
      <p:ext uri="{BB962C8B-B14F-4D97-AF65-F5344CB8AC3E}">
        <p14:creationId xmlns:p14="http://schemas.microsoft.com/office/powerpoint/2010/main" val="847820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1345675" y="240400"/>
            <a:ext cx="71178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4800" b="1"/>
              <a:t>raise your hand</a:t>
            </a:r>
            <a:r>
              <a:rPr lang="en" sz="4800"/>
              <a:t> if you have ever been to a website.</a:t>
            </a:r>
            <a:endParaRPr sz="4800"/>
          </a:p>
        </p:txBody>
      </p:sp>
      <p:sp>
        <p:nvSpPr>
          <p:cNvPr id="62" name="Google Shape;62;p14"/>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14"/>
          <p:cNvPicPr preferRelativeResize="0"/>
          <p:nvPr/>
        </p:nvPicPr>
        <p:blipFill>
          <a:blip r:embed="rId3">
            <a:alphaModFix/>
          </a:blip>
          <a:stretch>
            <a:fillRect/>
          </a:stretch>
        </p:blipFill>
        <p:spPr>
          <a:xfrm>
            <a:off x="6487376" y="2078325"/>
            <a:ext cx="2535175" cy="442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451775" y="-134575"/>
            <a:ext cx="4317900" cy="201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one example:</a:t>
            </a:r>
            <a:r>
              <a:rPr lang="en" sz="4800"/>
              <a:t> </a:t>
            </a:r>
            <a:r>
              <a:rPr lang="en" sz="6000" b="1"/>
              <a:t>Wikipedia</a:t>
            </a:r>
            <a:endParaRPr sz="6000" b="1"/>
          </a:p>
        </p:txBody>
      </p:sp>
      <p:sp>
        <p:nvSpPr>
          <p:cNvPr id="69" name="Google Shape;69;p15"/>
          <p:cNvSpPr txBox="1">
            <a:spLocks noGrp="1"/>
          </p:cNvSpPr>
          <p:nvPr>
            <p:ph type="body" idx="1"/>
          </p:nvPr>
        </p:nvSpPr>
        <p:spPr>
          <a:xfrm>
            <a:off x="451775" y="1846575"/>
            <a:ext cx="4317900" cy="2864400"/>
          </a:xfrm>
          <a:prstGeom prst="rect">
            <a:avLst/>
          </a:prstGeom>
        </p:spPr>
        <p:txBody>
          <a:bodyPr spcFirstLastPara="1" wrap="square" lIns="91425" tIns="91425" rIns="91425" bIns="91425" anchor="t" anchorCtr="0">
            <a:normAutofit fontScale="92500" lnSpcReduction="20000"/>
          </a:bodyPr>
          <a:lstStyle/>
          <a:p>
            <a:pPr marL="457200" lvl="0" indent="-325755" algn="l" rtl="0">
              <a:spcBef>
                <a:spcPts val="0"/>
              </a:spcBef>
              <a:spcAft>
                <a:spcPts val="0"/>
              </a:spcAft>
              <a:buSzPct val="100000"/>
              <a:buAutoNum type="arabicPeriod"/>
            </a:pPr>
            <a:r>
              <a:rPr lang="en"/>
              <a:t>open Google Chrome</a:t>
            </a:r>
            <a:endParaRPr/>
          </a:p>
          <a:p>
            <a:pPr marL="457200" lvl="0" indent="0" algn="l" rtl="0">
              <a:spcBef>
                <a:spcPts val="1200"/>
              </a:spcBef>
              <a:spcAft>
                <a:spcPts val="0"/>
              </a:spcAft>
              <a:buNone/>
            </a:pPr>
            <a:endParaRPr sz="150"/>
          </a:p>
          <a:p>
            <a:pPr marL="457200" lvl="0" indent="-325755" algn="l" rtl="0">
              <a:spcBef>
                <a:spcPts val="1200"/>
              </a:spcBef>
              <a:spcAft>
                <a:spcPts val="0"/>
              </a:spcAft>
              <a:buSzPct val="100000"/>
              <a:buAutoNum type="arabicPeriod"/>
            </a:pPr>
            <a:r>
              <a:rPr lang="en"/>
              <a:t>visit a page for a movie like </a:t>
            </a:r>
            <a:r>
              <a:rPr lang="en" b="1" u="sng">
                <a:solidFill>
                  <a:schemeClr val="hlink"/>
                </a:solidFill>
                <a:hlinkClick r:id="rId3"/>
              </a:rPr>
              <a:t>2001: A Space Odyssey</a:t>
            </a:r>
            <a:endParaRPr b="1"/>
          </a:p>
          <a:p>
            <a:pPr marL="457200" lvl="0" indent="0" algn="l" rtl="0">
              <a:spcBef>
                <a:spcPts val="1200"/>
              </a:spcBef>
              <a:spcAft>
                <a:spcPts val="0"/>
              </a:spcAft>
              <a:buNone/>
            </a:pPr>
            <a:endParaRPr sz="150" b="1"/>
          </a:p>
          <a:p>
            <a:pPr marL="457200" lvl="0" indent="-325755" algn="l" rtl="0">
              <a:spcBef>
                <a:spcPts val="1200"/>
              </a:spcBef>
              <a:spcAft>
                <a:spcPts val="0"/>
              </a:spcAft>
              <a:buSzPct val="100000"/>
              <a:buAutoNum type="arabicPeriod"/>
            </a:pPr>
            <a:r>
              <a:rPr lang="en"/>
              <a:t>right click and select the </a:t>
            </a:r>
            <a:r>
              <a:rPr lang="en" b="1"/>
              <a:t>View page source</a:t>
            </a:r>
            <a:r>
              <a:rPr lang="en"/>
              <a:t> option</a:t>
            </a:r>
            <a:endParaRPr/>
          </a:p>
          <a:p>
            <a:pPr marL="457200" lvl="0" indent="0" algn="l" rtl="0">
              <a:spcBef>
                <a:spcPts val="1200"/>
              </a:spcBef>
              <a:spcAft>
                <a:spcPts val="0"/>
              </a:spcAft>
              <a:buNone/>
            </a:pPr>
            <a:endParaRPr sz="100"/>
          </a:p>
          <a:p>
            <a:pPr marL="457200" lvl="0" indent="-325755" algn="l" rtl="0">
              <a:spcBef>
                <a:spcPts val="1200"/>
              </a:spcBef>
              <a:spcAft>
                <a:spcPts val="0"/>
              </a:spcAft>
              <a:buSzPct val="100000"/>
              <a:buAutoNum type="arabicPeriod"/>
            </a:pPr>
            <a:r>
              <a:rPr lang="en"/>
              <a:t>look at the </a:t>
            </a:r>
            <a:r>
              <a:rPr lang="en" b="1"/>
              <a:t>HTML code</a:t>
            </a:r>
            <a:r>
              <a:rPr lang="en"/>
              <a:t> that powers the site!</a:t>
            </a:r>
            <a:endParaRPr/>
          </a:p>
        </p:txBody>
      </p:sp>
      <p:pic>
        <p:nvPicPr>
          <p:cNvPr id="70" name="Google Shape;70;p15"/>
          <p:cNvPicPr preferRelativeResize="0"/>
          <p:nvPr/>
        </p:nvPicPr>
        <p:blipFill>
          <a:blip r:embed="rId4">
            <a:alphaModFix/>
          </a:blip>
          <a:stretch>
            <a:fillRect/>
          </a:stretch>
        </p:blipFill>
        <p:spPr>
          <a:xfrm>
            <a:off x="5131786" y="0"/>
            <a:ext cx="3471429"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882275" y="174350"/>
            <a:ext cx="79935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a:t>HTML</a:t>
            </a:r>
            <a:endParaRPr sz="7200" b="1"/>
          </a:p>
        </p:txBody>
      </p:sp>
      <p:sp>
        <p:nvSpPr>
          <p:cNvPr id="76" name="Google Shape;76;p16"/>
          <p:cNvSpPr txBox="1">
            <a:spLocks noGrp="1"/>
          </p:cNvSpPr>
          <p:nvPr>
            <p:ph type="body" idx="1"/>
          </p:nvPr>
        </p:nvSpPr>
        <p:spPr>
          <a:xfrm>
            <a:off x="1098450" y="1644725"/>
            <a:ext cx="7734000" cy="29241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2400" b="1"/>
              <a:t>HTML</a:t>
            </a:r>
            <a:r>
              <a:rPr lang="en" sz="2400"/>
              <a:t> stands for </a:t>
            </a:r>
            <a:r>
              <a:rPr lang="en" sz="2400" b="1"/>
              <a:t>H</a:t>
            </a:r>
            <a:r>
              <a:rPr lang="en" sz="2400"/>
              <a:t>yper</a:t>
            </a:r>
            <a:r>
              <a:rPr lang="en" sz="2400" b="1"/>
              <a:t>T</a:t>
            </a:r>
            <a:r>
              <a:rPr lang="en" sz="2400"/>
              <a:t>ext </a:t>
            </a:r>
            <a:r>
              <a:rPr lang="en" sz="2400" b="1"/>
              <a:t>M</a:t>
            </a:r>
            <a:r>
              <a:rPr lang="en" sz="2400"/>
              <a:t>arkup </a:t>
            </a:r>
            <a:r>
              <a:rPr lang="en" sz="2400" b="1"/>
              <a:t>L</a:t>
            </a:r>
            <a:r>
              <a:rPr lang="en" sz="2400"/>
              <a:t>anguage.</a:t>
            </a:r>
            <a:endParaRPr sz="2400"/>
          </a:p>
          <a:p>
            <a:pPr marL="0" lvl="0" indent="0" algn="l" rtl="0">
              <a:spcBef>
                <a:spcPts val="1200"/>
              </a:spcBef>
              <a:spcAft>
                <a:spcPts val="0"/>
              </a:spcAft>
              <a:buNone/>
            </a:pPr>
            <a:endParaRPr sz="2400"/>
          </a:p>
          <a:p>
            <a:pPr marL="0" lvl="0" indent="0" algn="l" rtl="0">
              <a:spcBef>
                <a:spcPts val="1200"/>
              </a:spcBef>
              <a:spcAft>
                <a:spcPts val="0"/>
              </a:spcAft>
              <a:buNone/>
            </a:pPr>
            <a:r>
              <a:rPr lang="en" sz="2400"/>
              <a:t>you can use HTML to build websites.</a:t>
            </a:r>
            <a:endParaRPr sz="2400"/>
          </a:p>
          <a:p>
            <a:pPr marL="0" lvl="0" indent="0" algn="l" rtl="0">
              <a:spcBef>
                <a:spcPts val="1200"/>
              </a:spcBef>
              <a:spcAft>
                <a:spcPts val="0"/>
              </a:spcAft>
              <a:buNone/>
            </a:pPr>
            <a:endParaRPr sz="2400"/>
          </a:p>
          <a:p>
            <a:pPr marL="0" lvl="0" indent="0" algn="l" rtl="0">
              <a:spcBef>
                <a:spcPts val="1200"/>
              </a:spcBef>
              <a:spcAft>
                <a:spcPts val="1200"/>
              </a:spcAft>
              <a:buNone/>
            </a:pPr>
            <a:r>
              <a:rPr lang="en"/>
              <a:t>web browsers (like Google Chrome) take an HTML document and turn it into a nice looking page.</a:t>
            </a:r>
            <a:endParaRPr/>
          </a:p>
        </p:txBody>
      </p:sp>
      <p:sp>
        <p:nvSpPr>
          <p:cNvPr id="77" name="Google Shape;77;p16"/>
          <p:cNvSpPr/>
          <p:nvPr/>
        </p:nvSpPr>
        <p:spPr>
          <a:xfrm>
            <a:off x="665375" y="-25"/>
            <a:ext cx="216900" cy="51435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animEffect transition="in" filter="fade">
                                      <p:cBhvr>
                                        <p:cTn id="7" dur="500"/>
                                        <p:tgtEl>
                                          <p:spTgt spid="7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6">
                                            <p:txEl>
                                              <p:pRg st="1" end="1"/>
                                            </p:txEl>
                                          </p:spTgt>
                                        </p:tgtEl>
                                        <p:attrNameLst>
                                          <p:attrName>style.visibility</p:attrName>
                                        </p:attrNameLst>
                                      </p:cBhvr>
                                      <p:to>
                                        <p:strVal val="visible"/>
                                      </p:to>
                                    </p:set>
                                    <p:animEffect transition="in" filter="fade">
                                      <p:cBhvr>
                                        <p:cTn id="12" dur="500"/>
                                        <p:tgtEl>
                                          <p:spTgt spid="7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6">
                                            <p:txEl>
                                              <p:pRg st="2" end="2"/>
                                            </p:txEl>
                                          </p:spTgt>
                                        </p:tgtEl>
                                        <p:attrNameLst>
                                          <p:attrName>style.visibility</p:attrName>
                                        </p:attrNameLst>
                                      </p:cBhvr>
                                      <p:to>
                                        <p:strVal val="visible"/>
                                      </p:to>
                                    </p:set>
                                    <p:animEffect transition="in" filter="fade">
                                      <p:cBhvr>
                                        <p:cTn id="17" dur="500"/>
                                        <p:tgtEl>
                                          <p:spTgt spid="7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6">
                                            <p:txEl>
                                              <p:pRg st="3" end="3"/>
                                            </p:txEl>
                                          </p:spTgt>
                                        </p:tgtEl>
                                        <p:attrNameLst>
                                          <p:attrName>style.visibility</p:attrName>
                                        </p:attrNameLst>
                                      </p:cBhvr>
                                      <p:to>
                                        <p:strVal val="visible"/>
                                      </p:to>
                                    </p:set>
                                    <p:animEffect transition="in" filter="fade">
                                      <p:cBhvr>
                                        <p:cTn id="22" dur="500"/>
                                        <p:tgtEl>
                                          <p:spTgt spid="7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6">
                                            <p:txEl>
                                              <p:pRg st="4" end="4"/>
                                            </p:txEl>
                                          </p:spTgt>
                                        </p:tgtEl>
                                        <p:attrNameLst>
                                          <p:attrName>style.visibility</p:attrName>
                                        </p:attrNameLst>
                                      </p:cBhvr>
                                      <p:to>
                                        <p:strVal val="visible"/>
                                      </p:to>
                                    </p:set>
                                    <p:animEffect transition="in" filter="fade">
                                      <p:cBhvr>
                                        <p:cTn id="27" dur="500"/>
                                        <p:tgtEl>
                                          <p:spTgt spid="7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3" name="Picture 2">
            <a:extLst>
              <a:ext uri="{FF2B5EF4-FFF2-40B4-BE49-F238E27FC236}">
                <a16:creationId xmlns:a16="http://schemas.microsoft.com/office/drawing/2014/main" id="{D37CAF8B-E009-5164-8657-FAC39EDFC122}"/>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52000"/>
                    </a14:imgEffect>
                  </a14:imgLayer>
                </a14:imgProps>
              </a:ext>
            </a:extLst>
          </a:blip>
          <a:stretch>
            <a:fillRect/>
          </a:stretch>
        </p:blipFill>
        <p:spPr>
          <a:xfrm>
            <a:off x="-10040" y="-122247"/>
            <a:ext cx="9154040" cy="6102693"/>
          </a:xfrm>
          <a:prstGeom prst="rect">
            <a:avLst/>
          </a:prstGeom>
        </p:spPr>
      </p:pic>
      <p:sp>
        <p:nvSpPr>
          <p:cNvPr id="82" name="Google Shape;82;p17"/>
          <p:cNvSpPr txBox="1">
            <a:spLocks noGrp="1"/>
          </p:cNvSpPr>
          <p:nvPr>
            <p:ph type="title"/>
          </p:nvPr>
        </p:nvSpPr>
        <p:spPr>
          <a:xfrm>
            <a:off x="311700" y="-86737"/>
            <a:ext cx="85206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dirty="0"/>
              <a:t>HTML </a:t>
            </a:r>
            <a:r>
              <a:rPr lang="en" sz="7200" b="1" dirty="0"/>
              <a:t>Elements</a:t>
            </a:r>
            <a:endParaRPr sz="7200" b="1" dirty="0"/>
          </a:p>
        </p:txBody>
      </p:sp>
      <p:sp>
        <p:nvSpPr>
          <p:cNvPr id="87" name="Google Shape;87;p17"/>
          <p:cNvSpPr/>
          <p:nvPr/>
        </p:nvSpPr>
        <p:spPr>
          <a:xfrm>
            <a:off x="493425" y="1973675"/>
            <a:ext cx="919500" cy="770100"/>
          </a:xfrm>
          <a:prstGeom prst="rect">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text</a:t>
            </a:r>
            <a:endParaRPr>
              <a:latin typeface="Space Mono"/>
              <a:ea typeface="Space Mono"/>
              <a:cs typeface="Space Mono"/>
              <a:sym typeface="Space Mono"/>
            </a:endParaRPr>
          </a:p>
        </p:txBody>
      </p:sp>
      <p:sp>
        <p:nvSpPr>
          <p:cNvPr id="88" name="Google Shape;88;p17"/>
          <p:cNvSpPr/>
          <p:nvPr/>
        </p:nvSpPr>
        <p:spPr>
          <a:xfrm>
            <a:off x="929900" y="2929100"/>
            <a:ext cx="919500" cy="1039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links</a:t>
            </a:r>
            <a:endParaRPr>
              <a:latin typeface="Space Mono"/>
              <a:ea typeface="Space Mono"/>
              <a:cs typeface="Space Mono"/>
              <a:sym typeface="Space Mono"/>
            </a:endParaRPr>
          </a:p>
        </p:txBody>
      </p:sp>
      <p:sp>
        <p:nvSpPr>
          <p:cNvPr id="89" name="Google Shape;89;p17"/>
          <p:cNvSpPr/>
          <p:nvPr/>
        </p:nvSpPr>
        <p:spPr>
          <a:xfrm>
            <a:off x="2158850" y="1973675"/>
            <a:ext cx="1377300" cy="1039200"/>
          </a:xfrm>
          <a:prstGeom prst="rect">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pictures</a:t>
            </a:r>
            <a:endParaRPr>
              <a:latin typeface="Space Mono"/>
              <a:ea typeface="Space Mono"/>
              <a:cs typeface="Space Mono"/>
              <a:sym typeface="Space Mono"/>
            </a:endParaRPr>
          </a:p>
        </p:txBody>
      </p:sp>
      <p:sp>
        <p:nvSpPr>
          <p:cNvPr id="90" name="Google Shape;90;p17"/>
          <p:cNvSpPr/>
          <p:nvPr/>
        </p:nvSpPr>
        <p:spPr>
          <a:xfrm>
            <a:off x="2565425" y="3242000"/>
            <a:ext cx="1224900" cy="7263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Space Mono"/>
                <a:ea typeface="Space Mono"/>
                <a:cs typeface="Space Mono"/>
                <a:sym typeface="Space Mono"/>
              </a:rPr>
              <a:t>videos</a:t>
            </a:r>
            <a:endParaRPr>
              <a:latin typeface="Space Mono"/>
              <a:ea typeface="Space Mono"/>
              <a:cs typeface="Space Mono"/>
              <a:sym typeface="Space Mono"/>
            </a:endParaRPr>
          </a:p>
        </p:txBody>
      </p:sp>
      <p:sp>
        <p:nvSpPr>
          <p:cNvPr id="91" name="Google Shape;91;p17"/>
          <p:cNvSpPr/>
          <p:nvPr/>
        </p:nvSpPr>
        <p:spPr>
          <a:xfrm>
            <a:off x="4506350" y="1973675"/>
            <a:ext cx="4031400" cy="19947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E8EAED"/>
                </a:solidFill>
                <a:latin typeface="Space Mono"/>
                <a:ea typeface="Space Mono"/>
                <a:cs typeface="Space Mono"/>
                <a:sym typeface="Space Mono"/>
              </a:rPr>
              <a:t>every little thing on a website is an </a:t>
            </a:r>
            <a:r>
              <a:rPr lang="en" sz="3900" b="1">
                <a:solidFill>
                  <a:srgbClr val="E8EAED"/>
                </a:solidFill>
                <a:latin typeface="Space Mono"/>
                <a:ea typeface="Space Mono"/>
                <a:cs typeface="Space Mono"/>
                <a:sym typeface="Space Mono"/>
              </a:rPr>
              <a:t>element</a:t>
            </a:r>
            <a:r>
              <a:rPr lang="en" sz="3900">
                <a:solidFill>
                  <a:srgbClr val="E8EAED"/>
                </a:solidFill>
                <a:latin typeface="Space Mono"/>
                <a:ea typeface="Space Mono"/>
                <a:cs typeface="Space Mono"/>
                <a:sym typeface="Space Mono"/>
              </a:rPr>
              <a:t>.</a:t>
            </a:r>
            <a:r>
              <a:rPr lang="en" sz="2900" b="1">
                <a:solidFill>
                  <a:srgbClr val="E8EAED"/>
                </a:solidFill>
                <a:latin typeface="Space Mono"/>
                <a:ea typeface="Space Mono"/>
                <a:cs typeface="Space Mono"/>
                <a:sym typeface="Space Mono"/>
              </a:rPr>
              <a:t> </a:t>
            </a:r>
            <a:endParaRPr sz="2900" b="1">
              <a:solidFill>
                <a:srgbClr val="E8EAED"/>
              </a:solidFill>
              <a:latin typeface="Space Mono"/>
              <a:ea typeface="Space Mono"/>
              <a:cs typeface="Space Mono"/>
              <a:sym typeface="Space Mono"/>
            </a:endParaRPr>
          </a:p>
        </p:txBody>
      </p:sp>
      <p:sp>
        <p:nvSpPr>
          <p:cNvPr id="4" name="Rectangle 3">
            <a:extLst>
              <a:ext uri="{FF2B5EF4-FFF2-40B4-BE49-F238E27FC236}">
                <a16:creationId xmlns:a16="http://schemas.microsoft.com/office/drawing/2014/main" id="{2029AFB9-92CE-5DEE-9977-CEE58BEEBA9A}"/>
              </a:ext>
            </a:extLst>
          </p:cNvPr>
          <p:cNvSpPr/>
          <p:nvPr/>
        </p:nvSpPr>
        <p:spPr>
          <a:xfrm>
            <a:off x="1688756" y="1353422"/>
            <a:ext cx="3863546" cy="194822"/>
          </a:xfrm>
          <a:prstGeom prst="rect">
            <a:avLst/>
          </a:prstGeom>
          <a:solidFill>
            <a:srgbClr val="000000"/>
          </a:solidFill>
          <a:ln>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Google Shape;83;p17"/>
          <p:cNvSpPr txBox="1">
            <a:spLocks noGrp="1"/>
          </p:cNvSpPr>
          <p:nvPr>
            <p:ph type="body" idx="1"/>
          </p:nvPr>
        </p:nvSpPr>
        <p:spPr>
          <a:xfrm>
            <a:off x="1466767" y="872094"/>
            <a:ext cx="4647116" cy="619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400" b="1" dirty="0">
                <a:solidFill>
                  <a:srgbClr val="FFFFFF"/>
                </a:solidFill>
              </a:rPr>
              <a:t>what’s something you’ve seen on a website?</a:t>
            </a:r>
            <a:endParaRPr sz="2400" b="1" dirty="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3">
                                            <p:txEl>
                                              <p:pRg st="0" end="0"/>
                                            </p:txEl>
                                          </p:spTgt>
                                        </p:tgtEl>
                                        <p:attrNameLst>
                                          <p:attrName>style.visibility</p:attrName>
                                        </p:attrNameLst>
                                      </p:cBhvr>
                                      <p:to>
                                        <p:strVal val="visible"/>
                                      </p:to>
                                    </p:set>
                                    <p:animEffect transition="in" filter="fade">
                                      <p:cBhvr>
                                        <p:cTn id="7" dur="500"/>
                                        <p:tgtEl>
                                          <p:spTgt spid="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7"/>
                                        </p:tgtEl>
                                        <p:attrNameLst>
                                          <p:attrName>style.visibility</p:attrName>
                                        </p:attrNameLst>
                                      </p:cBhvr>
                                      <p:to>
                                        <p:strVal val="visible"/>
                                      </p:to>
                                    </p:set>
                                    <p:animEffect transition="in" filter="fade">
                                      <p:cBhvr>
                                        <p:cTn id="12" dur="1000"/>
                                        <p:tgtEl>
                                          <p:spTgt spid="87"/>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88"/>
                                        </p:tgtEl>
                                        <p:attrNameLst>
                                          <p:attrName>style.visibility</p:attrName>
                                        </p:attrNameLst>
                                      </p:cBhvr>
                                      <p:to>
                                        <p:strVal val="visible"/>
                                      </p:to>
                                    </p:set>
                                    <p:animEffect transition="in" filter="fade">
                                      <p:cBhvr>
                                        <p:cTn id="16" dur="500"/>
                                        <p:tgtEl>
                                          <p:spTgt spid="88"/>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89"/>
                                        </p:tgtEl>
                                        <p:attrNameLst>
                                          <p:attrName>style.visibility</p:attrName>
                                        </p:attrNameLst>
                                      </p:cBhvr>
                                      <p:to>
                                        <p:strVal val="visible"/>
                                      </p:to>
                                    </p:set>
                                    <p:animEffect transition="in" filter="fade">
                                      <p:cBhvr>
                                        <p:cTn id="20" dur="300"/>
                                        <p:tgtEl>
                                          <p:spTgt spid="89"/>
                                        </p:tgtEl>
                                      </p:cBhvr>
                                    </p:animEffect>
                                  </p:childTnLst>
                                </p:cTn>
                              </p:par>
                            </p:childTnLst>
                          </p:cTn>
                        </p:par>
                        <p:par>
                          <p:cTn id="21" fill="hold">
                            <p:stCondLst>
                              <p:cond delay="1800"/>
                            </p:stCondLst>
                            <p:childTnLst>
                              <p:par>
                                <p:cTn id="22" presetID="10" presetClass="entr" presetSubtype="0" fill="hold" nodeType="afterEffect">
                                  <p:stCondLst>
                                    <p:cond delay="0"/>
                                  </p:stCondLst>
                                  <p:childTnLst>
                                    <p:set>
                                      <p:cBhvr>
                                        <p:cTn id="23" dur="1" fill="hold">
                                          <p:stCondLst>
                                            <p:cond delay="0"/>
                                          </p:stCondLst>
                                        </p:cTn>
                                        <p:tgtEl>
                                          <p:spTgt spid="90"/>
                                        </p:tgtEl>
                                        <p:attrNameLst>
                                          <p:attrName>style.visibility</p:attrName>
                                        </p:attrNameLst>
                                      </p:cBhvr>
                                      <p:to>
                                        <p:strVal val="visible"/>
                                      </p:to>
                                    </p:set>
                                    <p:animEffect transition="in" filter="fade">
                                      <p:cBhvr>
                                        <p:cTn id="24" dur="500"/>
                                        <p:tgtEl>
                                          <p:spTgt spid="9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91"/>
                                        </p:tgtEl>
                                        <p:attrNameLst>
                                          <p:attrName>style.visibility</p:attrName>
                                        </p:attrNameLst>
                                      </p:cBhvr>
                                      <p:to>
                                        <p:strVal val="visible"/>
                                      </p:to>
                                    </p:set>
                                    <p:animEffect transition="in" filter="fade">
                                      <p:cBhvr>
                                        <p:cTn id="29"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build="p"/>
    </p:bldLst>
  </p:timing>
</p:sld>
</file>

<file path=ppt/theme/theme1.xml><?xml version="1.0" encoding="utf-8"?>
<a:theme xmlns:a="http://schemas.openxmlformats.org/drawingml/2006/main" name="Simple Light">
  <a:themeElements>
    <a:clrScheme name="Simple Light">
      <a:dk1>
        <a:srgbClr val="CF2525"/>
      </a:dk1>
      <a:lt1>
        <a:srgbClr val="DFDFDF"/>
      </a:lt1>
      <a:dk2>
        <a:srgbClr val="4E4D4D"/>
      </a:dk2>
      <a:lt2>
        <a:srgbClr val="FFD1D1"/>
      </a:lt2>
      <a:accent1>
        <a:srgbClr val="005FFF"/>
      </a:accent1>
      <a:accent2>
        <a:srgbClr val="FFEA42"/>
      </a:accent2>
      <a:accent3>
        <a:srgbClr val="AEE4FF"/>
      </a:accent3>
      <a:accent4>
        <a:srgbClr val="FFA62F"/>
      </a:accent4>
      <a:accent5>
        <a:srgbClr val="0097A7"/>
      </a:accent5>
      <a:accent6>
        <a:srgbClr val="10E619"/>
      </a:accent6>
      <a:hlink>
        <a:srgbClr val="C954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221</TotalTime>
  <Words>1029</Words>
  <Application>Microsoft Office PowerPoint</Application>
  <PresentationFormat>On-screen Show (16:9)</PresentationFormat>
  <Paragraphs>146</Paragraphs>
  <Slides>19</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Inter</vt:lpstr>
      <vt:lpstr>Atomic Age</vt:lpstr>
      <vt:lpstr>Arial</vt:lpstr>
      <vt:lpstr>Space Mono</vt:lpstr>
      <vt:lpstr>Consolas</vt:lpstr>
      <vt:lpstr>Simple Light</vt:lpstr>
      <vt:lpstr>W E L C O M E</vt:lpstr>
      <vt:lpstr>Instructor Introductions</vt:lpstr>
      <vt:lpstr>PowerPoint Presentation</vt:lpstr>
      <vt:lpstr>Icebreaker Activity: Coolors</vt:lpstr>
      <vt:lpstr>Presentation</vt:lpstr>
      <vt:lpstr>PowerPoint Presentation</vt:lpstr>
      <vt:lpstr>one example: Wikipedia</vt:lpstr>
      <vt:lpstr>HTML</vt:lpstr>
      <vt:lpstr>HTML Elements</vt:lpstr>
      <vt:lpstr>Our First HTML Element: A Header</vt:lpstr>
      <vt:lpstr>CSS Style</vt:lpstr>
      <vt:lpstr>Code-Along Activity</vt:lpstr>
      <vt:lpstr>PowerPoint Presentation</vt:lpstr>
      <vt:lpstr>Customization</vt:lpstr>
      <vt:lpstr>PowerPoint Presentation</vt:lpstr>
      <vt:lpstr>Site Sharing</vt:lpstr>
      <vt:lpstr>PowerPoint Presentation</vt:lpstr>
      <vt:lpstr>Blooket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 E L C O M E</dc:title>
  <cp:lastModifiedBy>Joseph Maxwell</cp:lastModifiedBy>
  <cp:revision>9</cp:revision>
  <dcterms:modified xsi:type="dcterms:W3CDTF">2025-07-17T18:12:52Z</dcterms:modified>
</cp:coreProperties>
</file>